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9" r:id="rId3"/>
    <p:sldId id="300" r:id="rId4"/>
    <p:sldId id="267" r:id="rId5"/>
    <p:sldId id="301" r:id="rId6"/>
    <p:sldId id="302" r:id="rId7"/>
    <p:sldId id="291" r:id="rId8"/>
    <p:sldId id="293" r:id="rId9"/>
    <p:sldId id="292" r:id="rId10"/>
    <p:sldId id="290" r:id="rId11"/>
    <p:sldId id="303" r:id="rId12"/>
    <p:sldId id="294" r:id="rId13"/>
    <p:sldId id="304" r:id="rId14"/>
    <p:sldId id="297" r:id="rId15"/>
    <p:sldId id="295" r:id="rId16"/>
    <p:sldId id="288" r:id="rId17"/>
    <p:sldId id="280" r:id="rId18"/>
    <p:sldId id="298" r:id="rId19"/>
    <p:sldId id="299" r:id="rId20"/>
    <p:sldId id="296" r:id="rId21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.Durstewitz" initials="D" lastIdx="3" clrIdx="0">
    <p:extLst>
      <p:ext uri="{19B8F6BF-5375-455C-9EA6-DF929625EA0E}">
        <p15:presenceInfo xmlns:p15="http://schemas.microsoft.com/office/powerpoint/2012/main" userId="Daniel.Durstewit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651" autoAdjust="0"/>
    <p:restoredTop sz="94660"/>
  </p:normalViewPr>
  <p:slideViewPr>
    <p:cSldViewPr snapToGrid="0">
      <p:cViewPr varScale="1">
        <p:scale>
          <a:sx n="82" d="100"/>
          <a:sy n="82" d="100"/>
        </p:scale>
        <p:origin x="87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20A055-A9AD-7A2E-6D3F-A744BC67D1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0F0587-EA99-C35A-51FE-AFC0783E5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65C74F-CCA6-7071-474A-785FC68F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BC50CA1-94DB-C14B-5865-1FA7E546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337B409-08B1-3175-86E1-09BB4C71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05017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4571B7-DC25-111B-E5E0-EC08125B7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99CCD60-7ACB-5670-DE94-CF1B8F09C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BD10E07-69D4-ABC9-FB6E-4FBA8054A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5A7243-7373-D596-28FE-7A052E172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99C5C-23F0-5875-7313-E271D0245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05538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36F5DB7-CDEB-6B42-DC62-CD6CFF96F8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0361B2-32B7-5B25-0C89-D5389E549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A03ADFF-A1E9-8776-83B4-5626CC018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CEABC7F-6163-A169-21DF-83ED2AB0E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C76498-13A6-06A4-1477-11F39E5A9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6020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E2CE0D-111F-6354-C226-9031D5DEA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F61B79-C540-BBE8-7C27-29EFB1DDA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0777BE-8485-546C-772A-5F7EE0B05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46CCEBA-C1AF-878B-89FE-FBF8C96A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603ECA-9623-CDB0-B107-CC8193EC1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71504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216EF3-025F-B9A7-6A5D-D3AE265C0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2039C96-5947-DB31-412D-48A56C670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D1954D-7CC2-7891-5EBE-D052B6B3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408AA5-D395-2BC1-BDE7-F3D4CD86E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8B5D08-3472-E20E-B751-7E98D6486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30181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0C69CE-5CFB-692B-F1C1-7BC449180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95804BA-1734-A0A9-8C3B-36B8A22291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5208F0E-94E4-360C-7E8D-F979D1846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CCEB0C2-6DFE-AB4C-F1AC-9F989534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599F899-710D-5FE7-FE55-99275E542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EE6F8C-4EF7-9EC0-BC47-5FFE56E3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9056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2C9B2F-56D0-5B2E-D039-78F982A6C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848566-92F8-E9DC-3E9C-09E74066AF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ADEFF91-119B-61AE-4B9B-B8D627C9C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A981150-54FD-A090-4A63-C3A9C6DCA3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527074-A5BA-07FC-786A-B8F03AA3BA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6FF43CB-B5FA-D6A7-FB6F-F34C4175A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EB2DCEA-AF22-79D3-C385-A8F06AEE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703F639-C31B-0DB2-C96E-44EA186AC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7968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D7276B-B804-BF63-5430-BFD765FB4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9DB145-2D0E-0C8F-E323-71B6663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B22CA17-1804-50B1-44AE-CE206D042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15EF960-7930-8963-8144-2BA7A3F2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1336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8C8A05A-95B8-4C18-ACA2-C4851774C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9AAA5C5-BB8E-46B5-4F79-FA25F03F4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BDCD385-9843-AA4A-0B36-62BDF0CB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54893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591EE0-49F1-57F1-9428-063FC3926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04F6B4-2234-1785-E98B-755F5C283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947DBC-EE6E-E3A0-6F32-7E93235BD0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1854B88-DF31-6432-5966-E6B088F84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730EC2C-2379-75BE-18E1-A6C1CAF7C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5EA5344-106D-C7F3-C56F-B1A809BA9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616273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9D1FF3-A50F-E024-69EC-A76FDC1A7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43BE7C3-AD7F-C112-D076-5B6EBF58FD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5484A2C-B784-22F5-2AF0-3F9FE6DC7D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B65EBBE-B527-1743-B3C5-20B8DF72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9663D8C-A67B-DA8B-3038-9E2F7F3EA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ABE2754-B4AF-108E-3120-3473E608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68023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F81403F-C79C-1D36-DF2B-2FB3DFA89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74EE4C7-5D3B-2F28-C736-40813BE77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6498AF-BC01-563E-07E3-FDA8F9A152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B1858-9380-483D-A096-792C9EDE7E40}" type="datetimeFigureOut">
              <a:rPr lang="en-DE" smtClean="0"/>
              <a:t>12/02/2023</a:t>
            </a:fld>
            <a:endParaRPr lang="en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1054D1-84CB-D049-7B41-C6B08CFEF7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FD34E7-5B17-F1EB-3D6E-BE427DD0CD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4AFF3-EC7C-46E5-A2A8-965537ECAF3A}" type="slidenum">
              <a:rPr lang="en-DE" smtClean="0"/>
              <a:t>‹Nr.›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690436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12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42.png"/><Relationship Id="rId10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53.png"/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12" Type="http://schemas.openxmlformats.org/officeDocument/2006/relationships/image" Target="../media/image52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51.png"/><Relationship Id="rId5" Type="http://schemas.openxmlformats.org/officeDocument/2006/relationships/image" Target="../media/image9.png"/><Relationship Id="rId15" Type="http://schemas.openxmlformats.org/officeDocument/2006/relationships/image" Target="../media/image55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7.png"/><Relationship Id="rId1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3" Type="http://schemas.openxmlformats.org/officeDocument/2006/relationships/image" Target="../media/image62.png"/><Relationship Id="rId21" Type="http://schemas.openxmlformats.org/officeDocument/2006/relationships/image" Target="../media/image80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6.jpeg"/><Relationship Id="rId7" Type="http://schemas.openxmlformats.org/officeDocument/2006/relationships/image" Target="../media/image57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33.png"/><Relationship Id="rId10" Type="http://schemas.openxmlformats.org/officeDocument/2006/relationships/image" Target="../media/image89.png"/><Relationship Id="rId4" Type="http://schemas.openxmlformats.org/officeDocument/2006/relationships/image" Target="../media/image3.png"/><Relationship Id="rId9" Type="http://schemas.openxmlformats.org/officeDocument/2006/relationships/image" Target="../media/image8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6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660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710.png"/><Relationship Id="rId12" Type="http://schemas.openxmlformats.org/officeDocument/2006/relationships/image" Target="../media/image9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92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4.png"/><Relationship Id="rId5" Type="http://schemas.openxmlformats.org/officeDocument/2006/relationships/image" Target="../media/image19.png"/><Relationship Id="rId10" Type="http://schemas.openxmlformats.org/officeDocument/2006/relationships/image" Target="../media/image1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34.png"/><Relationship Id="rId7" Type="http://schemas.openxmlformats.org/officeDocument/2006/relationships/image" Target="../media/image360.png"/><Relationship Id="rId12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39.png"/><Relationship Id="rId5" Type="http://schemas.openxmlformats.org/officeDocument/2006/relationships/image" Target="../media/image36.png"/><Relationship Id="rId10" Type="http://schemas.openxmlformats.org/officeDocument/2006/relationships/image" Target="../media/image9.png"/><Relationship Id="rId4" Type="http://schemas.openxmlformats.org/officeDocument/2006/relationships/image" Target="../media/image35.pn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832CAF-3885-E13C-CFED-E2AB3FC3EF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95634" y="594804"/>
            <a:ext cx="9330432" cy="2302600"/>
          </a:xfrm>
        </p:spPr>
        <p:txBody>
          <a:bodyPr>
            <a:normAutofit/>
          </a:bodyPr>
          <a:lstStyle/>
          <a:p>
            <a:r>
              <a:rPr lang="en-DE" sz="4000" b="1" dirty="0"/>
              <a:t>Multimodal Teacher Forcing for </a:t>
            </a:r>
            <a:r>
              <a:rPr lang="en-GB" sz="4000" b="1" dirty="0"/>
              <a:t>Reconstructing Nonlinear Dynamical Systems</a:t>
            </a:r>
            <a:endParaRPr lang="en-DE" sz="40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2475CCE-0104-000D-6370-838794DBE0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93018"/>
            <a:ext cx="9144000" cy="165576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  <a:spcBef>
                <a:spcPts val="313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de-DE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Manuel Brenner¹², </a:t>
            </a:r>
            <a:r>
              <a:rPr lang="en-DE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Georgia </a:t>
            </a:r>
            <a:r>
              <a:rPr lang="en-DE" sz="1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Koppe</a:t>
            </a:r>
            <a:r>
              <a:rPr lang="de-DE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*¹</a:t>
            </a:r>
            <a:r>
              <a:rPr lang="en-DE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⁴, </a:t>
            </a:r>
            <a:r>
              <a:rPr lang="de-DE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Daniel </a:t>
            </a:r>
            <a:r>
              <a:rPr lang="de-DE" sz="19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Durstewitz</a:t>
            </a:r>
            <a:r>
              <a:rPr lang="de-DE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*¹²</a:t>
            </a:r>
            <a:r>
              <a:rPr lang="en-DE" sz="19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³</a:t>
            </a:r>
            <a:endParaRPr lang="de-DE" sz="1900" b="1" dirty="0">
              <a:solidFill>
                <a:schemeClr val="tx1">
                  <a:lumMod val="85000"/>
                  <a:lumOff val="15000"/>
                </a:schemeClr>
              </a:solidFill>
              <a:latin typeface="Lato"/>
              <a:ea typeface="Lato"/>
              <a:cs typeface="Lato"/>
            </a:endParaRPr>
          </a:p>
          <a:p>
            <a:endParaRPr lang="en-DE" sz="1200" dirty="0"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313"/>
              </a:spcBef>
              <a:defRPr sz="2100">
                <a:latin typeface="Arial"/>
                <a:ea typeface="Arial"/>
                <a:cs typeface="Arial"/>
                <a:sym typeface="Arial"/>
              </a:defRPr>
            </a:pPr>
            <a:r>
              <a:rPr lang="de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*</a:t>
            </a:r>
            <a:r>
              <a:rPr lang="de-DE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Equal</a:t>
            </a:r>
            <a:r>
              <a:rPr lang="de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contribution</a:t>
            </a:r>
            <a:r>
              <a:rPr lang="de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br>
              <a:rPr lang="en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¹</a:t>
            </a:r>
            <a:r>
              <a:rPr lang="de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Dept. </a:t>
            </a:r>
            <a:r>
              <a:rPr lang="de-DE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</a:t>
            </a:r>
            <a:r>
              <a:rPr lang="de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Theoretical</a:t>
            </a:r>
            <a:r>
              <a:rPr lang="de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Neuroscience</a:t>
            </a:r>
            <a:r>
              <a:rPr lang="de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Central Institute </a:t>
            </a:r>
            <a:r>
              <a:rPr lang="de-DE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</a:t>
            </a:r>
            <a:r>
              <a:rPr lang="de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Mental Health, Mannheim, Germany, </a:t>
            </a:r>
            <a:br>
              <a:rPr lang="en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de-DE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²</a:t>
            </a:r>
            <a:r>
              <a:rPr lang="de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Faculty </a:t>
            </a:r>
            <a:r>
              <a:rPr lang="de-DE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</a:t>
            </a:r>
            <a:r>
              <a:rPr lang="de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Physics and </a:t>
            </a:r>
            <a:r>
              <a:rPr lang="de-DE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Astronomy</a:t>
            </a:r>
            <a:r>
              <a:rPr lang="de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Heidelberg University, Germany, </a:t>
            </a:r>
            <a:br>
              <a:rPr lang="en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de-DE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³</a:t>
            </a:r>
            <a:r>
              <a:rPr lang="en-GB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Interdisciplinary </a:t>
            </a:r>
            <a:r>
              <a:rPr lang="en-GB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Center</a:t>
            </a:r>
            <a:r>
              <a:rPr lang="en-GB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for Scientific Computing, Heidelberg University, Germany</a:t>
            </a:r>
            <a:r>
              <a:rPr lang="en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br>
              <a:rPr lang="en-DE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DE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Lato"/>
                <a:ea typeface="Lato"/>
                <a:cs typeface="Lato"/>
              </a:rPr>
              <a:t>⁴D</a:t>
            </a:r>
            <a:r>
              <a:rPr lang="en-GB" sz="12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ept</a:t>
            </a:r>
            <a:r>
              <a:rPr lang="en-GB" sz="12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of Psychiatry and Psychotherapy, Central Institute of Mental Health, Medical Faculty, Heidelberg University, Germany</a:t>
            </a:r>
            <a:endParaRPr lang="de-DE" sz="12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AB13D8C-3B7B-C0FB-3C6B-4D5011B23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5771"/>
            <a:ext cx="1149322" cy="1040136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D35CEB7-11F0-79EC-C59F-FE863B24A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88" y="285771"/>
            <a:ext cx="2565494" cy="112033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917B7C09-DA14-C503-7191-C03DF9AC22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1390" y="332060"/>
            <a:ext cx="1290350" cy="10740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8025879-4295-3B0E-F7A2-7A743E4112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05" y="5063114"/>
            <a:ext cx="1607295" cy="127696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FA85BDCD-D1C4-2E73-FA86-BFF076361166}"/>
              </a:ext>
            </a:extLst>
          </p:cNvPr>
          <p:cNvSpPr txBox="1"/>
          <p:nvPr/>
        </p:nvSpPr>
        <p:spPr>
          <a:xfrm>
            <a:off x="4229033" y="5367488"/>
            <a:ext cx="41814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b="1" dirty="0">
                <a:effectLst/>
              </a:rPr>
              <a:t>When Machine Learning meets Dynamical Systems: Theory and Application</a:t>
            </a:r>
          </a:p>
        </p:txBody>
      </p:sp>
    </p:spTree>
    <p:extLst>
      <p:ext uri="{BB962C8B-B14F-4D97-AF65-F5344CB8AC3E}">
        <p14:creationId xmlns:p14="http://schemas.microsoft.com/office/powerpoint/2010/main" val="14289221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D8EA482-42AC-4390-ACB0-B3DAF4486B26}"/>
              </a:ext>
            </a:extLst>
          </p:cNvPr>
          <p:cNvSpPr/>
          <p:nvPr/>
        </p:nvSpPr>
        <p:spPr>
          <a:xfrm>
            <a:off x="1545028" y="27032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Multimodal Reconstructions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881F7763-F637-A5DA-7A28-CB399DE79432}"/>
              </a:ext>
            </a:extLst>
          </p:cNvPr>
          <p:cNvSpPr/>
          <p:nvPr/>
        </p:nvSpPr>
        <p:spPr>
          <a:xfrm>
            <a:off x="2661952" y="2276889"/>
            <a:ext cx="1926565" cy="4079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Noisy Gaussian Obs.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1A5EEC-61D4-4AB1-C105-181D07093279}"/>
              </a:ext>
            </a:extLst>
          </p:cNvPr>
          <p:cNvSpPr/>
          <p:nvPr/>
        </p:nvSpPr>
        <p:spPr>
          <a:xfrm>
            <a:off x="2661952" y="3786925"/>
            <a:ext cx="1912730" cy="40796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Ordinal Obs.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D9253EF-A0F7-3E79-605B-D075AB527F6D}"/>
              </a:ext>
            </a:extLst>
          </p:cNvPr>
          <p:cNvSpPr/>
          <p:nvPr/>
        </p:nvSpPr>
        <p:spPr>
          <a:xfrm>
            <a:off x="2649712" y="5430992"/>
            <a:ext cx="1912730" cy="407968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Poisson Obs.</a:t>
            </a:r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7275BBD-8FC6-FFFE-2506-0D0B58A5A71F}"/>
              </a:ext>
            </a:extLst>
          </p:cNvPr>
          <p:cNvSpPr/>
          <p:nvPr/>
        </p:nvSpPr>
        <p:spPr>
          <a:xfrm>
            <a:off x="1983915" y="4001650"/>
            <a:ext cx="585719" cy="29171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F92099D-3E3D-A208-E8BE-6B422574339B}"/>
              </a:ext>
            </a:extLst>
          </p:cNvPr>
          <p:cNvSpPr/>
          <p:nvPr/>
        </p:nvSpPr>
        <p:spPr>
          <a:xfrm rot="2997015">
            <a:off x="1964182" y="5037414"/>
            <a:ext cx="578322" cy="29171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8419374-4417-D821-2066-9C5A9FE9FA4A}"/>
              </a:ext>
            </a:extLst>
          </p:cNvPr>
          <p:cNvSpPr/>
          <p:nvPr/>
        </p:nvSpPr>
        <p:spPr>
          <a:xfrm rot="19941099">
            <a:off x="2078807" y="2784199"/>
            <a:ext cx="585822" cy="2917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061664E-9425-1A74-B3D6-A2D749DAE10B}"/>
              </a:ext>
            </a:extLst>
          </p:cNvPr>
          <p:cNvSpPr/>
          <p:nvPr/>
        </p:nvSpPr>
        <p:spPr>
          <a:xfrm>
            <a:off x="85492" y="3018978"/>
            <a:ext cx="1912730" cy="40796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Underlying DS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B8FA20-7DC2-F225-023F-D1FC632230B6}"/>
              </a:ext>
            </a:extLst>
          </p:cNvPr>
          <p:cNvSpPr/>
          <p:nvPr/>
        </p:nvSpPr>
        <p:spPr>
          <a:xfrm>
            <a:off x="1172974" y="1075967"/>
            <a:ext cx="2037386" cy="6752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Randomly initialized obs. models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F7ADD4-62F3-14BD-FE81-95A85E7C7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6" y="3631277"/>
            <a:ext cx="1858234" cy="1259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448A55-C063-4D48-5210-B1FE45AB4DCD}"/>
                  </a:ext>
                </a:extLst>
              </p:cNvPr>
              <p:cNvSpPr txBox="1"/>
              <p:nvPr/>
            </p:nvSpPr>
            <p:spPr>
              <a:xfrm>
                <a:off x="2791184" y="2858305"/>
                <a:ext cx="193722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b="0" dirty="0"/>
                  <a:t> 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∼ </m:t>
                    </m:r>
                    <m:r>
                      <a:rPr lang="en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DE" b="1" i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448A55-C063-4D48-5210-B1FE45AB4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184" y="2858305"/>
                <a:ext cx="1937226" cy="553998"/>
              </a:xfrm>
              <a:prstGeom prst="rect">
                <a:avLst/>
              </a:prstGeom>
              <a:blipFill>
                <a:blip r:embed="rId3"/>
                <a:stretch>
                  <a:fillRect l="-3145" t="-142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328CF9-4824-25D2-619E-7A15ED7D0CEC}"/>
                  </a:ext>
                </a:extLst>
              </p:cNvPr>
              <p:cNvSpPr txBox="1"/>
              <p:nvPr/>
            </p:nvSpPr>
            <p:spPr>
              <a:xfrm>
                <a:off x="2532192" y="4356631"/>
                <a:ext cx="21962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b="0" dirty="0"/>
                  <a:t> 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∼ 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Ordinal(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328CF9-4824-25D2-619E-7A15ED7D0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192" y="4356631"/>
                <a:ext cx="2196218" cy="553998"/>
              </a:xfrm>
              <a:prstGeom prst="rect">
                <a:avLst/>
              </a:prstGeom>
              <a:blipFill>
                <a:blip r:embed="rId10"/>
                <a:stretch>
                  <a:fillRect l="-2770" t="-14286" r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6972C6-EA57-3B83-7D10-CA649F309900}"/>
                  </a:ext>
                </a:extLst>
              </p:cNvPr>
              <p:cNvSpPr txBox="1"/>
              <p:nvPr/>
            </p:nvSpPr>
            <p:spPr>
              <a:xfrm>
                <a:off x="2526254" y="5967214"/>
                <a:ext cx="22790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b="0" dirty="0"/>
                  <a:t> 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∼ 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Poisson(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6972C6-EA57-3B83-7D10-CA649F309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254" y="5967214"/>
                <a:ext cx="2279099" cy="553998"/>
              </a:xfrm>
              <a:prstGeom prst="rect">
                <a:avLst/>
              </a:prstGeom>
              <a:blipFill>
                <a:blip r:embed="rId11"/>
                <a:stretch>
                  <a:fillRect l="-3743" t="-14286" r="-29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2B24AD87-910D-9479-0507-72D2A7D4A670}"/>
                  </a:ext>
                </a:extLst>
              </p:cNvPr>
              <p:cNvSpPr txBox="1"/>
              <p:nvPr/>
            </p:nvSpPr>
            <p:spPr>
              <a:xfrm>
                <a:off x="751112" y="4910629"/>
                <a:ext cx="3176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b="0" dirty="0"/>
                  <a:t> </a:t>
                </a:r>
                <a:endParaRPr lang="en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2B24AD87-910D-9479-0507-72D2A7D4A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12" y="4910629"/>
                <a:ext cx="317679" cy="369332"/>
              </a:xfrm>
              <a:prstGeom prst="rect">
                <a:avLst/>
              </a:prstGeom>
              <a:blipFill>
                <a:blip r:embed="rId12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1498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5D8EA482-42AC-4390-ACB0-B3DAF4486B26}"/>
              </a:ext>
            </a:extLst>
          </p:cNvPr>
          <p:cNvSpPr/>
          <p:nvPr/>
        </p:nvSpPr>
        <p:spPr>
          <a:xfrm>
            <a:off x="1545028" y="27032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Multimodal Reconstructions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CF82AEEE-B26F-C822-4E43-F9EE7B5A4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5617" y="4012549"/>
            <a:ext cx="2625878" cy="100202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14702A-43AF-AE47-00F1-429F85DD5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561" y="5337255"/>
            <a:ext cx="2482719" cy="95695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CDC8A06-C503-1C70-60E3-644E2EE23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830" y="2487416"/>
            <a:ext cx="2510934" cy="1135010"/>
          </a:xfrm>
          <a:prstGeom prst="rect">
            <a:avLst/>
          </a:prstGeom>
        </p:spPr>
      </p:pic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11630502-5931-86C2-42A2-7CC97411956D}"/>
              </a:ext>
            </a:extLst>
          </p:cNvPr>
          <p:cNvSpPr/>
          <p:nvPr/>
        </p:nvSpPr>
        <p:spPr>
          <a:xfrm>
            <a:off x="8966692" y="1277536"/>
            <a:ext cx="2065812" cy="407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Temporal Agreement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881F7763-F637-A5DA-7A28-CB399DE79432}"/>
              </a:ext>
            </a:extLst>
          </p:cNvPr>
          <p:cNvSpPr/>
          <p:nvPr/>
        </p:nvSpPr>
        <p:spPr>
          <a:xfrm>
            <a:off x="2661952" y="2276889"/>
            <a:ext cx="1926565" cy="4079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Noisy Gaussian Obs.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601A5EEC-61D4-4AB1-C105-181D07093279}"/>
              </a:ext>
            </a:extLst>
          </p:cNvPr>
          <p:cNvSpPr/>
          <p:nvPr/>
        </p:nvSpPr>
        <p:spPr>
          <a:xfrm>
            <a:off x="2661952" y="3786925"/>
            <a:ext cx="1912730" cy="40796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Ordinal Obs.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6D9253EF-A0F7-3E79-605B-D075AB527F6D}"/>
              </a:ext>
            </a:extLst>
          </p:cNvPr>
          <p:cNvSpPr/>
          <p:nvPr/>
        </p:nvSpPr>
        <p:spPr>
          <a:xfrm>
            <a:off x="2649712" y="5430992"/>
            <a:ext cx="1912730" cy="407968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Poisson Obs.</a:t>
            </a:r>
          </a:p>
        </p:txBody>
      </p:sp>
      <p:sp>
        <p:nvSpPr>
          <p:cNvPr id="25" name="Rounded Rectangle 3">
            <a:extLst>
              <a:ext uri="{FF2B5EF4-FFF2-40B4-BE49-F238E27FC236}">
                <a16:creationId xmlns:a16="http://schemas.microsoft.com/office/drawing/2014/main" id="{12768BED-F4C9-59B0-E976-7970EEEC7EF8}"/>
              </a:ext>
            </a:extLst>
          </p:cNvPr>
          <p:cNvSpPr/>
          <p:nvPr/>
        </p:nvSpPr>
        <p:spPr>
          <a:xfrm>
            <a:off x="4773152" y="1075966"/>
            <a:ext cx="3141574" cy="5671333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6" name="Rounded Rectangle 3">
            <a:extLst>
              <a:ext uri="{FF2B5EF4-FFF2-40B4-BE49-F238E27FC236}">
                <a16:creationId xmlns:a16="http://schemas.microsoft.com/office/drawing/2014/main" id="{C6C0F00B-1D66-D6F8-4B92-6CAB9ECF2A5E}"/>
              </a:ext>
            </a:extLst>
          </p:cNvPr>
          <p:cNvSpPr/>
          <p:nvPr/>
        </p:nvSpPr>
        <p:spPr>
          <a:xfrm>
            <a:off x="8090645" y="1075967"/>
            <a:ext cx="3790950" cy="5481524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D7275BBD-8FC6-FFFE-2506-0D0B58A5A71F}"/>
              </a:ext>
            </a:extLst>
          </p:cNvPr>
          <p:cNvSpPr/>
          <p:nvPr/>
        </p:nvSpPr>
        <p:spPr>
          <a:xfrm>
            <a:off x="1983915" y="4001650"/>
            <a:ext cx="585719" cy="291714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BF92099D-3E3D-A208-E8BE-6B422574339B}"/>
              </a:ext>
            </a:extLst>
          </p:cNvPr>
          <p:cNvSpPr/>
          <p:nvPr/>
        </p:nvSpPr>
        <p:spPr>
          <a:xfrm rot="2997015">
            <a:off x="1964182" y="5037414"/>
            <a:ext cx="578322" cy="291714"/>
          </a:xfrm>
          <a:prstGeom prst="righ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6" name="Pfeil: nach rechts 5">
            <a:extLst>
              <a:ext uri="{FF2B5EF4-FFF2-40B4-BE49-F238E27FC236}">
                <a16:creationId xmlns:a16="http://schemas.microsoft.com/office/drawing/2014/main" id="{F8419374-4417-D821-2066-9C5A9FE9FA4A}"/>
              </a:ext>
            </a:extLst>
          </p:cNvPr>
          <p:cNvSpPr/>
          <p:nvPr/>
        </p:nvSpPr>
        <p:spPr>
          <a:xfrm rot="19941099">
            <a:off x="2078807" y="2784199"/>
            <a:ext cx="585822" cy="29171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A061664E-9425-1A74-B3D6-A2D749DAE10B}"/>
              </a:ext>
            </a:extLst>
          </p:cNvPr>
          <p:cNvSpPr/>
          <p:nvPr/>
        </p:nvSpPr>
        <p:spPr>
          <a:xfrm>
            <a:off x="85492" y="3018978"/>
            <a:ext cx="1912730" cy="40796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Underlying DS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B8FA20-7DC2-F225-023F-D1FC632230B6}"/>
              </a:ext>
            </a:extLst>
          </p:cNvPr>
          <p:cNvSpPr/>
          <p:nvPr/>
        </p:nvSpPr>
        <p:spPr>
          <a:xfrm>
            <a:off x="1172974" y="1075967"/>
            <a:ext cx="2037386" cy="6752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Randomly initialized obs. models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F7ADD4-62F3-14BD-FE81-95A85E7C7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06" y="3631277"/>
            <a:ext cx="1858234" cy="1259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448A55-C063-4D48-5210-B1FE45AB4DCD}"/>
                  </a:ext>
                </a:extLst>
              </p:cNvPr>
              <p:cNvSpPr txBox="1"/>
              <p:nvPr/>
            </p:nvSpPr>
            <p:spPr>
              <a:xfrm>
                <a:off x="2791184" y="2858305"/>
                <a:ext cx="193722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b="0" dirty="0"/>
                  <a:t> 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∼ </m:t>
                    </m:r>
                    <m:r>
                      <a:rPr lang="en-DE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DE" b="1" i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7448A55-C063-4D48-5210-B1FE45AB4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1184" y="2858305"/>
                <a:ext cx="1937226" cy="553998"/>
              </a:xfrm>
              <a:prstGeom prst="rect">
                <a:avLst/>
              </a:prstGeom>
              <a:blipFill>
                <a:blip r:embed="rId6"/>
                <a:stretch>
                  <a:fillRect l="-3145" t="-1428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328CF9-4824-25D2-619E-7A15ED7D0CEC}"/>
                  </a:ext>
                </a:extLst>
              </p:cNvPr>
              <p:cNvSpPr txBox="1"/>
              <p:nvPr/>
            </p:nvSpPr>
            <p:spPr>
              <a:xfrm>
                <a:off x="2532192" y="4356631"/>
                <a:ext cx="2196218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b="0" dirty="0"/>
                  <a:t> 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∼ 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Ordinal(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2328CF9-4824-25D2-619E-7A15ED7D0C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2192" y="4356631"/>
                <a:ext cx="2196218" cy="553998"/>
              </a:xfrm>
              <a:prstGeom prst="rect">
                <a:avLst/>
              </a:prstGeom>
              <a:blipFill>
                <a:blip r:embed="rId7"/>
                <a:stretch>
                  <a:fillRect l="-2770" t="-14286" r="-526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6972C6-EA57-3B83-7D10-CA649F309900}"/>
                  </a:ext>
                </a:extLst>
              </p:cNvPr>
              <p:cNvSpPr txBox="1"/>
              <p:nvPr/>
            </p:nvSpPr>
            <p:spPr>
              <a:xfrm>
                <a:off x="2526254" y="5967214"/>
                <a:ext cx="2279099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b="0" dirty="0"/>
                  <a:t> 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∼ 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Poisson(</a:t>
                </a:r>
                <a14:m>
                  <m:oMath xmlns:m="http://schemas.openxmlformats.org/officeDocument/2006/math">
                    <m:r>
                      <a:rPr lang="en-DE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AB6972C6-EA57-3B83-7D10-CA649F309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254" y="5967214"/>
                <a:ext cx="2279099" cy="553998"/>
              </a:xfrm>
              <a:prstGeom prst="rect">
                <a:avLst/>
              </a:prstGeom>
              <a:blipFill>
                <a:blip r:embed="rId8"/>
                <a:stretch>
                  <a:fillRect l="-3743" t="-14286" r="-2941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2B24AD87-910D-9479-0507-72D2A7D4A670}"/>
                  </a:ext>
                </a:extLst>
              </p:cNvPr>
              <p:cNvSpPr txBox="1"/>
              <p:nvPr/>
            </p:nvSpPr>
            <p:spPr>
              <a:xfrm>
                <a:off x="751112" y="4910629"/>
                <a:ext cx="3176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b="0" dirty="0"/>
                  <a:t> </a:t>
                </a:r>
                <a:endParaRPr lang="en-DE" dirty="0"/>
              </a:p>
            </p:txBody>
          </p:sp>
        </mc:Choice>
        <mc:Fallback xmlns=""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2B24AD87-910D-9479-0507-72D2A7D4A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112" y="4910629"/>
                <a:ext cx="317679" cy="369332"/>
              </a:xfrm>
              <a:prstGeom prst="rect">
                <a:avLst/>
              </a:prstGeom>
              <a:blipFill>
                <a:blip r:embed="rId9"/>
                <a:stretch>
                  <a:fillRect r="-769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>
            <a:extLst>
              <a:ext uri="{FF2B5EF4-FFF2-40B4-BE49-F238E27FC236}">
                <a16:creationId xmlns:a16="http://schemas.microsoft.com/office/drawing/2014/main" id="{2B610CDE-D549-DB37-24CD-00DA272551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4254" y="1780464"/>
            <a:ext cx="2493691" cy="386389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87ABE8F0-5083-A3BC-6F2F-05B5D669BF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762653" y="2157512"/>
            <a:ext cx="2922248" cy="194816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31D0086-E3D0-E0DE-2DFC-6A70507F91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980" y="4191429"/>
            <a:ext cx="2669087" cy="821143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6942593-C024-1319-704C-D4645C57B52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988" y="5410172"/>
            <a:ext cx="2669091" cy="821143"/>
          </a:xfrm>
          <a:prstGeom prst="rect">
            <a:avLst/>
          </a:prstGeom>
        </p:spPr>
      </p:pic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267D07A4-839B-7BD2-C601-548491502E24}"/>
              </a:ext>
            </a:extLst>
          </p:cNvPr>
          <p:cNvSpPr/>
          <p:nvPr/>
        </p:nvSpPr>
        <p:spPr>
          <a:xfrm>
            <a:off x="5186713" y="1277536"/>
            <a:ext cx="2104246" cy="4079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Geometric Agreement</a:t>
            </a:r>
          </a:p>
        </p:txBody>
      </p:sp>
      <p:pic>
        <p:nvPicPr>
          <p:cNvPr id="30" name="Grafik 29">
            <a:extLst>
              <a:ext uri="{FF2B5EF4-FFF2-40B4-BE49-F238E27FC236}">
                <a16:creationId xmlns:a16="http://schemas.microsoft.com/office/drawing/2014/main" id="{35B0DC3F-7D50-0375-1F3A-3BE4093FB5D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659" y="1784108"/>
            <a:ext cx="3053236" cy="407968"/>
          </a:xfrm>
          <a:prstGeom prst="rect">
            <a:avLst/>
          </a:prstGeom>
        </p:spPr>
      </p:pic>
      <p:sp>
        <p:nvSpPr>
          <p:cNvPr id="31" name="Rounded Rectangle 3">
            <a:extLst>
              <a:ext uri="{FF2B5EF4-FFF2-40B4-BE49-F238E27FC236}">
                <a16:creationId xmlns:a16="http://schemas.microsoft.com/office/drawing/2014/main" id="{AF1C2F60-60D6-41C3-B410-C3905515D1E1}"/>
              </a:ext>
            </a:extLst>
          </p:cNvPr>
          <p:cNvSpPr/>
          <p:nvPr/>
        </p:nvSpPr>
        <p:spPr>
          <a:xfrm>
            <a:off x="4925552" y="5349239"/>
            <a:ext cx="2826774" cy="942861"/>
          </a:xfrm>
          <a:prstGeom prst="round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32" name="Rounded Rectangle 3">
            <a:extLst>
              <a:ext uri="{FF2B5EF4-FFF2-40B4-BE49-F238E27FC236}">
                <a16:creationId xmlns:a16="http://schemas.microsoft.com/office/drawing/2014/main" id="{53AA863B-37B2-76E8-DD24-64B6C192D731}"/>
              </a:ext>
            </a:extLst>
          </p:cNvPr>
          <p:cNvSpPr/>
          <p:nvPr/>
        </p:nvSpPr>
        <p:spPr>
          <a:xfrm>
            <a:off x="4904329" y="4093584"/>
            <a:ext cx="2826774" cy="942861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33" name="Rounded Rectangle 3">
            <a:extLst>
              <a:ext uri="{FF2B5EF4-FFF2-40B4-BE49-F238E27FC236}">
                <a16:creationId xmlns:a16="http://schemas.microsoft.com/office/drawing/2014/main" id="{B7CED8A1-FFE9-CC13-FD88-62D14D9F2F4C}"/>
              </a:ext>
            </a:extLst>
          </p:cNvPr>
          <p:cNvSpPr/>
          <p:nvPr/>
        </p:nvSpPr>
        <p:spPr>
          <a:xfrm>
            <a:off x="8579915" y="5298610"/>
            <a:ext cx="2826774" cy="1044973"/>
          </a:xfrm>
          <a:prstGeom prst="round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34" name="Rounded Rectangle 3">
            <a:extLst>
              <a:ext uri="{FF2B5EF4-FFF2-40B4-BE49-F238E27FC236}">
                <a16:creationId xmlns:a16="http://schemas.microsoft.com/office/drawing/2014/main" id="{1377643C-82A8-4B27-EF21-3A955A570868}"/>
              </a:ext>
            </a:extLst>
          </p:cNvPr>
          <p:cNvSpPr/>
          <p:nvPr/>
        </p:nvSpPr>
        <p:spPr>
          <a:xfrm>
            <a:off x="8478890" y="3982884"/>
            <a:ext cx="2940005" cy="1072409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D5FC4BC2-FECF-CA2C-C8D0-19805C5DE234}"/>
              </a:ext>
            </a:extLst>
          </p:cNvPr>
          <p:cNvSpPr/>
          <p:nvPr/>
        </p:nvSpPr>
        <p:spPr>
          <a:xfrm>
            <a:off x="5367644" y="2261813"/>
            <a:ext cx="1852665" cy="1687811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36" name="Rounded Rectangle 3">
            <a:extLst>
              <a:ext uri="{FF2B5EF4-FFF2-40B4-BE49-F238E27FC236}">
                <a16:creationId xmlns:a16="http://schemas.microsoft.com/office/drawing/2014/main" id="{D9809CDD-7AD4-CFA6-4791-F7DFE3709DD7}"/>
              </a:ext>
            </a:extLst>
          </p:cNvPr>
          <p:cNvSpPr/>
          <p:nvPr/>
        </p:nvSpPr>
        <p:spPr>
          <a:xfrm>
            <a:off x="8659383" y="2398751"/>
            <a:ext cx="2747306" cy="1266472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554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62BF7E5-AFA3-9E01-5136-2F62B1DEAF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50" y="2197309"/>
            <a:ext cx="3823794" cy="3823794"/>
          </a:xfrm>
          <a:prstGeom prst="rect">
            <a:avLst/>
          </a:prstGeom>
        </p:spPr>
      </p:pic>
      <p:sp>
        <p:nvSpPr>
          <p:cNvPr id="7" name="TextBox 39">
            <a:extLst>
              <a:ext uri="{FF2B5EF4-FFF2-40B4-BE49-F238E27FC236}">
                <a16:creationId xmlns:a16="http://schemas.microsoft.com/office/drawing/2014/main" id="{224740B3-2B6B-F943-E6DD-7A8572EC9CFE}"/>
              </a:ext>
            </a:extLst>
          </p:cNvPr>
          <p:cNvSpPr txBox="1"/>
          <p:nvPr/>
        </p:nvSpPr>
        <p:spPr>
          <a:xfrm>
            <a:off x="1458757" y="1909605"/>
            <a:ext cx="5050127" cy="368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4287" rIns="14287">
            <a:spAutoFit/>
          </a:bodyPr>
          <a:lstStyle>
            <a:lvl1pPr>
              <a:lnSpc>
                <a:spcPct val="120000"/>
              </a:lnSpc>
              <a:defRPr sz="2100">
                <a:solidFill>
                  <a:srgbClr val="344854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sz="16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E1909E3-90CB-EBFE-5A02-91A628186AB0}"/>
              </a:ext>
            </a:extLst>
          </p:cNvPr>
          <p:cNvSpPr/>
          <p:nvPr/>
        </p:nvSpPr>
        <p:spPr>
          <a:xfrm>
            <a:off x="1545028" y="27032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Challenging Data Settings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09F4D93-5D81-81A0-4E17-DAD3CFC43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459" y="2272923"/>
            <a:ext cx="2788013" cy="656965"/>
          </a:xfrm>
          <a:prstGeom prst="rect">
            <a:avLst/>
          </a:prstGeom>
        </p:spPr>
      </p:pic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803AC83A-9167-D091-D37D-1BAB7282D9BA}"/>
              </a:ext>
            </a:extLst>
          </p:cNvPr>
          <p:cNvSpPr/>
          <p:nvPr/>
        </p:nvSpPr>
        <p:spPr>
          <a:xfrm>
            <a:off x="981025" y="1620689"/>
            <a:ext cx="3608453" cy="47964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Reconstructed State Space</a:t>
            </a:r>
          </a:p>
        </p:txBody>
      </p: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E41C374F-929C-94DF-5350-ECDB1A1F74E1}"/>
              </a:ext>
            </a:extLst>
          </p:cNvPr>
          <p:cNvSpPr/>
          <p:nvPr/>
        </p:nvSpPr>
        <p:spPr>
          <a:xfrm>
            <a:off x="532750" y="1377731"/>
            <a:ext cx="4709106" cy="4643372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9" name="Inhaltsplatzhalter 23">
            <a:extLst>
              <a:ext uri="{FF2B5EF4-FFF2-40B4-BE49-F238E27FC236}">
                <a16:creationId xmlns:a16="http://schemas.microsoft.com/office/drawing/2014/main" id="{0F7AB0EE-0A8C-C0C8-F7D0-C756E258B1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685" y="2437683"/>
            <a:ext cx="4413124" cy="30681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65754F0-111E-6317-8642-AF5DCAFCA59A}"/>
                  </a:ext>
                </a:extLst>
              </p:cNvPr>
              <p:cNvSpPr txBox="1"/>
              <p:nvPr/>
            </p:nvSpPr>
            <p:spPr>
              <a:xfrm>
                <a:off x="8647345" y="5363791"/>
                <a:ext cx="423635" cy="331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DE" sz="2000" i="1">
                              <a:latin typeface="Cambria Math" panose="02040503050406030204" pitchFamily="18" charset="0"/>
                            </a:rPr>
                            <m:t>𝑠𝑡𝑠𝑝</m:t>
                          </m:r>
                        </m:sub>
                      </m:sSub>
                    </m:oMath>
                  </m:oMathPara>
                </a14:m>
                <a:endParaRPr lang="en-DE" sz="2000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65754F0-111E-6317-8642-AF5DCAFC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345" y="5363791"/>
                <a:ext cx="423635" cy="331437"/>
              </a:xfrm>
              <a:prstGeom prst="rect">
                <a:avLst/>
              </a:prstGeom>
              <a:blipFill>
                <a:blip r:embed="rId5"/>
                <a:stretch>
                  <a:fillRect l="-21739" r="-49275" b="-2592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Grafik 15">
            <a:extLst>
              <a:ext uri="{FF2B5EF4-FFF2-40B4-BE49-F238E27FC236}">
                <a16:creationId xmlns:a16="http://schemas.microsoft.com/office/drawing/2014/main" id="{E07C19D3-012E-D323-47A7-3D2C303D1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430" y="2595063"/>
            <a:ext cx="1354915" cy="438171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97B212F9-1041-4AFD-F787-2CB740A39612}"/>
              </a:ext>
            </a:extLst>
          </p:cNvPr>
          <p:cNvSpPr/>
          <p:nvPr/>
        </p:nvSpPr>
        <p:spPr>
          <a:xfrm>
            <a:off x="7156020" y="1647947"/>
            <a:ext cx="3608453" cy="4523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Multimodal Data Improve DSR</a:t>
            </a:r>
          </a:p>
        </p:txBody>
      </p: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F92792A4-C092-C10A-0C1B-72E066E958FD}"/>
              </a:ext>
            </a:extLst>
          </p:cNvPr>
          <p:cNvSpPr/>
          <p:nvPr/>
        </p:nvSpPr>
        <p:spPr>
          <a:xfrm>
            <a:off x="6508884" y="1377731"/>
            <a:ext cx="4709106" cy="4539384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4" name="Rechteck 23">
            <a:extLst>
              <a:ext uri="{FF2B5EF4-FFF2-40B4-BE49-F238E27FC236}">
                <a16:creationId xmlns:a16="http://schemas.microsoft.com/office/drawing/2014/main" id="{9344E349-9C61-9633-4964-199282353711}"/>
              </a:ext>
            </a:extLst>
          </p:cNvPr>
          <p:cNvSpPr/>
          <p:nvPr/>
        </p:nvSpPr>
        <p:spPr>
          <a:xfrm>
            <a:off x="7692557" y="2840351"/>
            <a:ext cx="1076410" cy="159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356E938-83C5-B629-35F6-9995B6A282DF}"/>
              </a:ext>
            </a:extLst>
          </p:cNvPr>
          <p:cNvSpPr/>
          <p:nvPr/>
        </p:nvSpPr>
        <p:spPr>
          <a:xfrm>
            <a:off x="7763983" y="2637421"/>
            <a:ext cx="1076410" cy="159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dirty="0"/>
              <a:t>Gaussian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56A4641-94B0-56CA-C89A-CA2BACA2F3DA}"/>
              </a:ext>
            </a:extLst>
          </p:cNvPr>
          <p:cNvSpPr txBox="1"/>
          <p:nvPr/>
        </p:nvSpPr>
        <p:spPr>
          <a:xfrm>
            <a:off x="7681725" y="2554509"/>
            <a:ext cx="15032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F5397D93-E127-1600-8327-8A61694F3BAB}"/>
              </a:ext>
            </a:extLst>
          </p:cNvPr>
          <p:cNvSpPr txBox="1"/>
          <p:nvPr/>
        </p:nvSpPr>
        <p:spPr>
          <a:xfrm>
            <a:off x="7682854" y="2748595"/>
            <a:ext cx="150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Gaussian</a:t>
            </a:r>
            <a:b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DE" sz="1200" dirty="0">
                <a:latin typeface="Arial" panose="020B0604020202020204" pitchFamily="34" charset="0"/>
                <a:cs typeface="Arial" panose="020B0604020202020204" pitchFamily="34" charset="0"/>
              </a:rPr>
              <a:t>+Ordinal</a:t>
            </a:r>
          </a:p>
        </p:txBody>
      </p:sp>
    </p:spTree>
    <p:extLst>
      <p:ext uri="{BB962C8B-B14F-4D97-AF65-F5344CB8AC3E}">
        <p14:creationId xmlns:p14="http://schemas.microsoft.com/office/powerpoint/2010/main" val="3888894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2A18F3-1FB0-DD56-9069-A82EA66A6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97" y="4741555"/>
            <a:ext cx="2118060" cy="1992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9DFCBAD-4130-EBA0-2B95-2967DCA4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00" y="1486255"/>
            <a:ext cx="3608454" cy="1702504"/>
          </a:xfrm>
          <a:prstGeom prst="rect">
            <a:avLst/>
          </a:prstGeom>
        </p:spPr>
      </p:pic>
      <p:sp>
        <p:nvSpPr>
          <p:cNvPr id="6" name="Right Arrow 8">
            <a:extLst>
              <a:ext uri="{FF2B5EF4-FFF2-40B4-BE49-F238E27FC236}">
                <a16:creationId xmlns:a16="http://schemas.microsoft.com/office/drawing/2014/main" id="{A5270EF4-15A0-066E-6ABD-46B7EA7247F5}"/>
              </a:ext>
            </a:extLst>
          </p:cNvPr>
          <p:cNvSpPr/>
          <p:nvPr/>
        </p:nvSpPr>
        <p:spPr>
          <a:xfrm rot="16200000" flipH="1" flipV="1">
            <a:off x="2626732" y="3376060"/>
            <a:ext cx="378634" cy="191156"/>
          </a:xfrm>
          <a:prstGeom prst="rightArrow">
            <a:avLst/>
          </a:prstGeom>
          <a:solidFill>
            <a:schemeClr val="accent1">
              <a:alpha val="5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63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06041DA-59F0-3CF1-C67B-091184E8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170" y="4704390"/>
            <a:ext cx="1274086" cy="423473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9A893D9-B30A-A50E-3DFD-14BA5784AE26}"/>
              </a:ext>
            </a:extLst>
          </p:cNvPr>
          <p:cNvSpPr/>
          <p:nvPr/>
        </p:nvSpPr>
        <p:spPr>
          <a:xfrm>
            <a:off x="1545028" y="11534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Discrete </a:t>
            </a:r>
            <a:r>
              <a:rPr lang="en-DE" sz="3600" b="1" dirty="0" err="1">
                <a:solidFill>
                  <a:schemeClr val="tx1"/>
                </a:solidFill>
              </a:rPr>
              <a:t>Observations&amp;Experimental</a:t>
            </a:r>
            <a:r>
              <a:rPr lang="en-DE" sz="3600" b="1" dirty="0">
                <a:solidFill>
                  <a:schemeClr val="tx1"/>
                </a:solidFill>
              </a:rPr>
              <a:t> Data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165F1CD-7B9F-675C-0A5D-1FD59B2DA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35" y="3704706"/>
            <a:ext cx="3779982" cy="716430"/>
          </a:xfrm>
          <a:prstGeom prst="rect">
            <a:avLst/>
          </a:prstGeom>
        </p:spPr>
      </p:pic>
      <p:sp>
        <p:nvSpPr>
          <p:cNvPr id="17" name="Right Arrow 8">
            <a:extLst>
              <a:ext uri="{FF2B5EF4-FFF2-40B4-BE49-F238E27FC236}">
                <a16:creationId xmlns:a16="http://schemas.microsoft.com/office/drawing/2014/main" id="{83C0402F-F30B-28D3-696F-0485A0D9DE35}"/>
              </a:ext>
            </a:extLst>
          </p:cNvPr>
          <p:cNvSpPr/>
          <p:nvPr/>
        </p:nvSpPr>
        <p:spPr>
          <a:xfrm rot="16200000" flipH="1" flipV="1">
            <a:off x="2627509" y="4514099"/>
            <a:ext cx="377080" cy="191155"/>
          </a:xfrm>
          <a:prstGeom prst="rightArrow">
            <a:avLst/>
          </a:prstGeom>
          <a:solidFill>
            <a:schemeClr val="accent1">
              <a:alpha val="5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63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7B9EE458-F862-6034-C06D-771A1F3045A9}"/>
              </a:ext>
            </a:extLst>
          </p:cNvPr>
          <p:cNvSpPr/>
          <p:nvPr/>
        </p:nvSpPr>
        <p:spPr>
          <a:xfrm>
            <a:off x="361702" y="4511236"/>
            <a:ext cx="2059681" cy="4234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Geometry preserving transformation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C717778-D75D-2625-3FA6-2AA6D6C0FC57}"/>
              </a:ext>
            </a:extLst>
          </p:cNvPr>
          <p:cNvSpPr/>
          <p:nvPr/>
        </p:nvSpPr>
        <p:spPr>
          <a:xfrm>
            <a:off x="403073" y="3304764"/>
            <a:ext cx="2018310" cy="306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Train RNN model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A92711D-BEC9-79B4-26AC-BAB75B2AAD86}"/>
              </a:ext>
            </a:extLst>
          </p:cNvPr>
          <p:cNvSpPr/>
          <p:nvPr/>
        </p:nvSpPr>
        <p:spPr>
          <a:xfrm>
            <a:off x="1185943" y="986052"/>
            <a:ext cx="3608453" cy="490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Chaotic </a:t>
            </a:r>
            <a:r>
              <a:rPr lang="en-DE" b="1" dirty="0" err="1"/>
              <a:t>Rössler</a:t>
            </a:r>
            <a:r>
              <a:rPr lang="en-DE" b="1" dirty="0"/>
              <a:t> attractor from discrete ordinal observations</a:t>
            </a:r>
          </a:p>
        </p:txBody>
      </p: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9F4486A0-FD53-42DF-B59D-1A9EB3147C90}"/>
              </a:ext>
            </a:extLst>
          </p:cNvPr>
          <p:cNvSpPr/>
          <p:nvPr/>
        </p:nvSpPr>
        <p:spPr>
          <a:xfrm>
            <a:off x="263021" y="943112"/>
            <a:ext cx="4914899" cy="5828073"/>
          </a:xfrm>
          <a:prstGeom prst="roundRect">
            <a:avLst>
              <a:gd name="adj" fmla="val 12946"/>
            </a:avLst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2526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B32A18F3-1FB0-DD56-9069-A82EA66A6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97" y="4741555"/>
            <a:ext cx="2118060" cy="1992467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9DFCBAD-4130-EBA0-2B95-2967DCA4C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00" y="1486255"/>
            <a:ext cx="3608454" cy="1702504"/>
          </a:xfrm>
          <a:prstGeom prst="rect">
            <a:avLst/>
          </a:prstGeom>
        </p:spPr>
      </p:pic>
      <p:sp>
        <p:nvSpPr>
          <p:cNvPr id="6" name="Right Arrow 8">
            <a:extLst>
              <a:ext uri="{FF2B5EF4-FFF2-40B4-BE49-F238E27FC236}">
                <a16:creationId xmlns:a16="http://schemas.microsoft.com/office/drawing/2014/main" id="{A5270EF4-15A0-066E-6ABD-46B7EA7247F5}"/>
              </a:ext>
            </a:extLst>
          </p:cNvPr>
          <p:cNvSpPr/>
          <p:nvPr/>
        </p:nvSpPr>
        <p:spPr>
          <a:xfrm rot="16200000" flipH="1" flipV="1">
            <a:off x="2626732" y="3376060"/>
            <a:ext cx="378634" cy="191156"/>
          </a:xfrm>
          <a:prstGeom prst="rightArrow">
            <a:avLst/>
          </a:prstGeom>
          <a:solidFill>
            <a:schemeClr val="accent1">
              <a:alpha val="5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63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06041DA-59F0-3CF1-C67B-091184E80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0170" y="4704390"/>
            <a:ext cx="1274086" cy="423473"/>
          </a:xfrm>
          <a:prstGeom prst="rect">
            <a:avLst/>
          </a:prstGeom>
        </p:spPr>
      </p:pic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99A893D9-B30A-A50E-3DFD-14BA5784AE26}"/>
              </a:ext>
            </a:extLst>
          </p:cNvPr>
          <p:cNvSpPr/>
          <p:nvPr/>
        </p:nvSpPr>
        <p:spPr>
          <a:xfrm>
            <a:off x="1545028" y="11534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Discrete </a:t>
            </a:r>
            <a:r>
              <a:rPr lang="en-DE" sz="3600" b="1" dirty="0" err="1">
                <a:solidFill>
                  <a:schemeClr val="tx1"/>
                </a:solidFill>
              </a:rPr>
              <a:t>Observations&amp;Experimental</a:t>
            </a:r>
            <a:r>
              <a:rPr lang="en-DE" sz="3600" b="1" dirty="0">
                <a:solidFill>
                  <a:schemeClr val="tx1"/>
                </a:solidFill>
              </a:rPr>
              <a:t> Data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165F1CD-7B9F-675C-0A5D-1FD59B2DA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35" y="3704706"/>
            <a:ext cx="3779982" cy="716430"/>
          </a:xfrm>
          <a:prstGeom prst="rect">
            <a:avLst/>
          </a:prstGeom>
        </p:spPr>
      </p:pic>
      <p:sp>
        <p:nvSpPr>
          <p:cNvPr id="17" name="Right Arrow 8">
            <a:extLst>
              <a:ext uri="{FF2B5EF4-FFF2-40B4-BE49-F238E27FC236}">
                <a16:creationId xmlns:a16="http://schemas.microsoft.com/office/drawing/2014/main" id="{83C0402F-F30B-28D3-696F-0485A0D9DE35}"/>
              </a:ext>
            </a:extLst>
          </p:cNvPr>
          <p:cNvSpPr/>
          <p:nvPr/>
        </p:nvSpPr>
        <p:spPr>
          <a:xfrm rot="16200000" flipH="1" flipV="1">
            <a:off x="2627509" y="4514099"/>
            <a:ext cx="377080" cy="191155"/>
          </a:xfrm>
          <a:prstGeom prst="rightArrow">
            <a:avLst/>
          </a:prstGeom>
          <a:solidFill>
            <a:schemeClr val="accent1">
              <a:alpha val="59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563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7B9EE458-F862-6034-C06D-771A1F3045A9}"/>
              </a:ext>
            </a:extLst>
          </p:cNvPr>
          <p:cNvSpPr/>
          <p:nvPr/>
        </p:nvSpPr>
        <p:spPr>
          <a:xfrm>
            <a:off x="361702" y="4511236"/>
            <a:ext cx="2059681" cy="4234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Geometry preserving transformation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1C717778-D75D-2625-3FA6-2AA6D6C0FC57}"/>
              </a:ext>
            </a:extLst>
          </p:cNvPr>
          <p:cNvSpPr/>
          <p:nvPr/>
        </p:nvSpPr>
        <p:spPr>
          <a:xfrm>
            <a:off x="403073" y="3304764"/>
            <a:ext cx="2018310" cy="306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Train RNN model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7A92711D-BEC9-79B4-26AC-BAB75B2AAD86}"/>
              </a:ext>
            </a:extLst>
          </p:cNvPr>
          <p:cNvSpPr/>
          <p:nvPr/>
        </p:nvSpPr>
        <p:spPr>
          <a:xfrm>
            <a:off x="1185943" y="986052"/>
            <a:ext cx="3608453" cy="4908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b="1" dirty="0"/>
              <a:t>Chaotic </a:t>
            </a:r>
            <a:r>
              <a:rPr lang="en-DE" b="1" dirty="0" err="1"/>
              <a:t>Rössler</a:t>
            </a:r>
            <a:r>
              <a:rPr lang="en-DE" b="1" dirty="0"/>
              <a:t> attractor from discrete ordinal observations</a:t>
            </a:r>
          </a:p>
        </p:txBody>
      </p:sp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9F4486A0-FD53-42DF-B59D-1A9EB3147C90}"/>
              </a:ext>
            </a:extLst>
          </p:cNvPr>
          <p:cNvSpPr/>
          <p:nvPr/>
        </p:nvSpPr>
        <p:spPr>
          <a:xfrm>
            <a:off x="263021" y="943112"/>
            <a:ext cx="4914899" cy="5828073"/>
          </a:xfrm>
          <a:prstGeom prst="roundRect">
            <a:avLst>
              <a:gd name="adj" fmla="val 12946"/>
            </a:avLst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EFD9737A-8B21-F8F3-F28D-C9F9A77E932F}"/>
              </a:ext>
            </a:extLst>
          </p:cNvPr>
          <p:cNvSpPr/>
          <p:nvPr/>
        </p:nvSpPr>
        <p:spPr>
          <a:xfrm>
            <a:off x="5678603" y="878541"/>
            <a:ext cx="6110324" cy="5828073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514B8CC-41B7-217E-3333-6646333098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828" y="1586074"/>
            <a:ext cx="3243250" cy="104996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B072638-3DF6-2718-00D2-7A4BC8B464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776" y="2740134"/>
            <a:ext cx="3997938" cy="866701"/>
          </a:xfrm>
          <a:prstGeom prst="rect">
            <a:avLst/>
          </a:prstGeom>
        </p:spPr>
      </p:pic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0330F3D3-CA47-6532-A06C-C348A26B32D6}"/>
              </a:ext>
            </a:extLst>
          </p:cNvPr>
          <p:cNvSpPr/>
          <p:nvPr/>
        </p:nvSpPr>
        <p:spPr>
          <a:xfrm>
            <a:off x="6744535" y="981893"/>
            <a:ext cx="3838236" cy="407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N</a:t>
            </a:r>
            <a:r>
              <a:rPr lang="en-DE" sz="1600" b="1" dirty="0" err="1"/>
              <a:t>europhysiological</a:t>
            </a:r>
            <a:r>
              <a:rPr lang="en-DE" sz="1600" b="1" dirty="0"/>
              <a:t> </a:t>
            </a:r>
            <a:r>
              <a:rPr lang="en-DE" sz="1600" b="1" dirty="0" err="1"/>
              <a:t>Data+Behavioral</a:t>
            </a:r>
            <a:r>
              <a:rPr lang="en-DE" sz="1600" b="1" dirty="0"/>
              <a:t> Data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868BE3E-C7A6-A3E1-E549-32541C3C00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5265" y="4126258"/>
            <a:ext cx="2868327" cy="451345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801BD42-B788-0503-EF6A-032C6CA89A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47687" y="4148412"/>
            <a:ext cx="351378" cy="177913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6EC24E67-4DF5-DAB0-6AFE-7BF6BB3836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4934" y="4326325"/>
            <a:ext cx="339190" cy="16488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8EDBA01-D286-1CE8-6915-D6B27E4F58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1381" y="4178971"/>
            <a:ext cx="323671" cy="116881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A972A4C-7F5E-61A0-597C-3074AA464C9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716796" y="4167574"/>
            <a:ext cx="351379" cy="151288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28B72B6A-3F7B-17C4-FBBC-B0FDB54F97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98910" y="4344378"/>
            <a:ext cx="348611" cy="123051"/>
          </a:xfrm>
          <a:prstGeom prst="rect">
            <a:avLst/>
          </a:prstGeom>
        </p:spPr>
      </p:pic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6FDD4DD6-FF81-A1B7-DCA0-C877167EDE4A}"/>
              </a:ext>
            </a:extLst>
          </p:cNvPr>
          <p:cNvSpPr/>
          <p:nvPr/>
        </p:nvSpPr>
        <p:spPr>
          <a:xfrm>
            <a:off x="5958831" y="1768311"/>
            <a:ext cx="1418648" cy="42231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Gaussian Data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94474A54-F941-7A0B-6C35-ABB8293E7DB7}"/>
              </a:ext>
            </a:extLst>
          </p:cNvPr>
          <p:cNvSpPr/>
          <p:nvPr/>
        </p:nvSpPr>
        <p:spPr>
          <a:xfrm>
            <a:off x="5855524" y="3063368"/>
            <a:ext cx="1564638" cy="5061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Categorical Data</a:t>
            </a:r>
          </a:p>
        </p:txBody>
      </p:sp>
      <p:pic>
        <p:nvPicPr>
          <p:cNvPr id="32" name="Grafik 31">
            <a:extLst>
              <a:ext uri="{FF2B5EF4-FFF2-40B4-BE49-F238E27FC236}">
                <a16:creationId xmlns:a16="http://schemas.microsoft.com/office/drawing/2014/main" id="{AD391D8F-A8B5-C15F-1538-CABA6298016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9556" y="3212126"/>
            <a:ext cx="3089307" cy="913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4827AAB0-1CE5-5E49-2271-BF2A58FA7577}"/>
                  </a:ext>
                </a:extLst>
              </p:cNvPr>
              <p:cNvSpPr txBox="1"/>
              <p:nvPr/>
            </p:nvSpPr>
            <p:spPr>
              <a:xfrm>
                <a:off x="5871615" y="2386780"/>
                <a:ext cx="177297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b="0" dirty="0"/>
                  <a:t> </a:t>
                </a:r>
                <a14:m>
                  <m:oMath xmlns:m="http://schemas.openxmlformats.org/officeDocument/2006/math"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∼ </m:t>
                    </m:r>
                    <m:r>
                      <a:rPr lang="en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DE" sz="16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DE" sz="1600" b="1" i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sz="1600" dirty="0"/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4827AAB0-1CE5-5E49-2271-BF2A58FA7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615" y="2386780"/>
                <a:ext cx="1772975" cy="492443"/>
              </a:xfrm>
              <a:prstGeom prst="rect">
                <a:avLst/>
              </a:prstGeom>
              <a:blipFill>
                <a:blip r:embed="rId15"/>
                <a:stretch>
                  <a:fillRect l="-2749" t="-13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7C859E01-519E-9B6F-BFDD-A66C8ABFD175}"/>
                  </a:ext>
                </a:extLst>
              </p:cNvPr>
              <p:cNvSpPr txBox="1"/>
              <p:nvPr/>
            </p:nvSpPr>
            <p:spPr>
              <a:xfrm>
                <a:off x="5981944" y="3655969"/>
                <a:ext cx="177297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b="0" dirty="0"/>
                  <a:t> </a:t>
                </a:r>
                <a14:m>
                  <m:oMath xmlns:m="http://schemas.openxmlformats.org/officeDocument/2006/math"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𝐶𝑎𝑡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DE" sz="1600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sz="1600" dirty="0"/>
              </a:p>
            </p:txBody>
          </p:sp>
        </mc:Choice>
        <mc:Fallback xmlns="">
          <p:sp>
            <p:nvSpPr>
              <p:cNvPr id="34" name="Textfeld 33">
                <a:extLst>
                  <a:ext uri="{FF2B5EF4-FFF2-40B4-BE49-F238E27FC236}">
                    <a16:creationId xmlns:a16="http://schemas.microsoft.com/office/drawing/2014/main" id="{7C859E01-519E-9B6F-BFDD-A66C8ABFD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944" y="3655969"/>
                <a:ext cx="1772975" cy="492443"/>
              </a:xfrm>
              <a:prstGeom prst="rect">
                <a:avLst/>
              </a:prstGeom>
              <a:blipFill>
                <a:blip r:embed="rId16"/>
                <a:stretch>
                  <a:fillRect l="-2749" t="-1358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Grafik 34">
            <a:extLst>
              <a:ext uri="{FF2B5EF4-FFF2-40B4-BE49-F238E27FC236}">
                <a16:creationId xmlns:a16="http://schemas.microsoft.com/office/drawing/2014/main" id="{61A87310-B613-C9CB-BFD3-116FB7D98D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808" y="5117091"/>
            <a:ext cx="1684100" cy="13151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A2BF095-DBC8-30DF-6DA4-053A1D46616E}"/>
                  </a:ext>
                </a:extLst>
              </p:cNvPr>
              <p:cNvSpPr txBox="1"/>
              <p:nvPr/>
            </p:nvSpPr>
            <p:spPr>
              <a:xfrm>
                <a:off x="9775601" y="6432259"/>
                <a:ext cx="37862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DE" sz="12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200" b="0" dirty="0"/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CA2BF095-DBC8-30DF-6DA4-053A1D4661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5601" y="6432259"/>
                <a:ext cx="378624" cy="184666"/>
              </a:xfrm>
              <a:prstGeom prst="rect">
                <a:avLst/>
              </a:prstGeom>
              <a:blipFill>
                <a:blip r:embed="rId1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7938BB78-9CEE-F15D-FED8-F6FF05226B90}"/>
                  </a:ext>
                </a:extLst>
              </p:cNvPr>
              <p:cNvSpPr txBox="1"/>
              <p:nvPr/>
            </p:nvSpPr>
            <p:spPr>
              <a:xfrm>
                <a:off x="8803985" y="5573607"/>
                <a:ext cx="37862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1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DE" sz="12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DE" sz="1200" b="0" dirty="0"/>
              </a:p>
            </p:txBody>
          </p:sp>
        </mc:Choice>
        <mc:Fallback xmlns="">
          <p:sp>
            <p:nvSpPr>
              <p:cNvPr id="37" name="Textfeld 36">
                <a:extLst>
                  <a:ext uri="{FF2B5EF4-FFF2-40B4-BE49-F238E27FC236}">
                    <a16:creationId xmlns:a16="http://schemas.microsoft.com/office/drawing/2014/main" id="{7938BB78-9CEE-F15D-FED8-F6FF05226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3985" y="5573607"/>
                <a:ext cx="378624" cy="184666"/>
              </a:xfrm>
              <a:prstGeom prst="rect">
                <a:avLst/>
              </a:prstGeom>
              <a:blipFill>
                <a:blip r:embed="rId1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Grafik 37">
            <a:extLst>
              <a:ext uri="{FF2B5EF4-FFF2-40B4-BE49-F238E27FC236}">
                <a16:creationId xmlns:a16="http://schemas.microsoft.com/office/drawing/2014/main" id="{07A134AC-45F2-5BA1-889C-492FE94FD8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414" y="5145438"/>
            <a:ext cx="1931657" cy="14570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7A2C7C6-51B5-731F-1DD4-A365182F2BC2}"/>
                  </a:ext>
                </a:extLst>
              </p:cNvPr>
              <p:cNvSpPr txBox="1"/>
              <p:nvPr/>
            </p:nvSpPr>
            <p:spPr>
              <a:xfrm rot="16200000">
                <a:off x="6169874" y="5770408"/>
                <a:ext cx="396901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12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DE" sz="12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DE" sz="1200" b="0" dirty="0"/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7A2C7C6-51B5-731F-1DD4-A365182F2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169874" y="5770408"/>
                <a:ext cx="396901" cy="184666"/>
              </a:xfrm>
              <a:prstGeom prst="rect">
                <a:avLst/>
              </a:prstGeom>
              <a:blipFill>
                <a:blip r:embed="rId21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8768BD4-0BEC-E272-C0A7-B93E02608968}"/>
                  </a:ext>
                </a:extLst>
              </p:cNvPr>
              <p:cNvSpPr txBox="1"/>
              <p:nvPr/>
            </p:nvSpPr>
            <p:spPr>
              <a:xfrm>
                <a:off x="6880033" y="5214521"/>
                <a:ext cx="1263822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2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DE" sz="1200" b="0" i="1" smtClean="0">
                          <a:latin typeface="Cambria Math" panose="02040503050406030204" pitchFamily="18" charset="0"/>
                        </a:rPr>
                        <m:t>&lt;.007</m:t>
                      </m:r>
                    </m:oMath>
                  </m:oMathPara>
                </a14:m>
                <a:endParaRPr lang="en-DE" sz="1200" b="0" dirty="0"/>
              </a:p>
            </p:txBody>
          </p:sp>
        </mc:Choice>
        <mc:Fallback xmlns="">
          <p:sp>
            <p:nvSpPr>
              <p:cNvPr id="40" name="Textfeld 39">
                <a:extLst>
                  <a:ext uri="{FF2B5EF4-FFF2-40B4-BE49-F238E27FC236}">
                    <a16:creationId xmlns:a16="http://schemas.microsoft.com/office/drawing/2014/main" id="{28768BD4-0BEC-E272-C0A7-B93E02608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033" y="5214521"/>
                <a:ext cx="1263822" cy="184666"/>
              </a:xfrm>
              <a:prstGeom prst="rect">
                <a:avLst/>
              </a:prstGeom>
              <a:blipFill>
                <a:blip r:embed="rId22"/>
                <a:stretch>
                  <a:fillRect b="-1935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CFB9C652-F9AA-978F-6089-FE22A0FBE782}"/>
              </a:ext>
            </a:extLst>
          </p:cNvPr>
          <p:cNvSpPr/>
          <p:nvPr/>
        </p:nvSpPr>
        <p:spPr>
          <a:xfrm>
            <a:off x="6574754" y="4681894"/>
            <a:ext cx="1772975" cy="389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Improved DSR</a:t>
            </a:r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221EA8BE-FB02-6983-D414-3A523B71E5B6}"/>
              </a:ext>
            </a:extLst>
          </p:cNvPr>
          <p:cNvSpPr/>
          <p:nvPr/>
        </p:nvSpPr>
        <p:spPr>
          <a:xfrm>
            <a:off x="8731176" y="4646580"/>
            <a:ext cx="2088850" cy="4384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Structured latent activity</a:t>
            </a:r>
          </a:p>
        </p:txBody>
      </p:sp>
    </p:spTree>
    <p:extLst>
      <p:ext uri="{BB962C8B-B14F-4D97-AF65-F5344CB8AC3E}">
        <p14:creationId xmlns:p14="http://schemas.microsoft.com/office/powerpoint/2010/main" val="1815693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6">
            <a:extLst>
              <a:ext uri="{FF2B5EF4-FFF2-40B4-BE49-F238E27FC236}">
                <a16:creationId xmlns:a16="http://schemas.microsoft.com/office/drawing/2014/main" id="{3B86EB1C-F942-7206-6E69-3216E61FB13F}"/>
              </a:ext>
            </a:extLst>
          </p:cNvPr>
          <p:cNvSpPr txBox="1"/>
          <p:nvPr/>
        </p:nvSpPr>
        <p:spPr>
          <a:xfrm>
            <a:off x="2909588" y="1739237"/>
            <a:ext cx="2832667" cy="129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14287" tIns="14288" rIns="14287" bIns="14288" anchor="t">
            <a:spAutoFit/>
          </a:bodyPr>
          <a:lstStyle>
            <a:lvl1pPr>
              <a:defRPr sz="2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US" sz="656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CE3B13C-91D5-1653-CC42-89FB6EB4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52" y="1619018"/>
            <a:ext cx="10452212" cy="3203489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04524126-EF5A-1CF0-D1B8-96BF4F01ECDB}"/>
              </a:ext>
            </a:extLst>
          </p:cNvPr>
          <p:cNvSpPr/>
          <p:nvPr/>
        </p:nvSpPr>
        <p:spPr>
          <a:xfrm>
            <a:off x="1545028" y="27032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Competitive Performance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B4215E-6955-1ED0-155C-31D670487E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72" y="4822507"/>
            <a:ext cx="5525920" cy="1514579"/>
          </a:xfrm>
          <a:prstGeom prst="rect">
            <a:avLst/>
          </a:prstGeom>
        </p:spPr>
      </p:pic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8DECD558-4697-3C50-ADE2-EC6EED4438AC}"/>
              </a:ext>
            </a:extLst>
          </p:cNvPr>
          <p:cNvSpPr/>
          <p:nvPr/>
        </p:nvSpPr>
        <p:spPr>
          <a:xfrm>
            <a:off x="405765" y="1458009"/>
            <a:ext cx="11239499" cy="4794386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20395AF0-0ECF-B2AA-D41B-C6B7068FCC6B}"/>
              </a:ext>
            </a:extLst>
          </p:cNvPr>
          <p:cNvSpPr/>
          <p:nvPr/>
        </p:nvSpPr>
        <p:spPr>
          <a:xfrm>
            <a:off x="1186246" y="5222815"/>
            <a:ext cx="1862621" cy="4862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Neurophysiological Data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6AB4AD8-040E-194C-5B8F-24621C03F22C}"/>
              </a:ext>
            </a:extLst>
          </p:cNvPr>
          <p:cNvSpPr/>
          <p:nvPr/>
        </p:nvSpPr>
        <p:spPr>
          <a:xfrm>
            <a:off x="2697480" y="1619017"/>
            <a:ext cx="3550920" cy="320349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386D2582-EFA6-40AC-9280-04AFB718AE91}"/>
              </a:ext>
            </a:extLst>
          </p:cNvPr>
          <p:cNvSpPr/>
          <p:nvPr/>
        </p:nvSpPr>
        <p:spPr>
          <a:xfrm>
            <a:off x="6309360" y="1619017"/>
            <a:ext cx="3459480" cy="3203490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1" name="Rounded Rectangle 3">
            <a:extLst>
              <a:ext uri="{FF2B5EF4-FFF2-40B4-BE49-F238E27FC236}">
                <a16:creationId xmlns:a16="http://schemas.microsoft.com/office/drawing/2014/main" id="{B1247350-10AC-DC86-7305-92B4D30AC180}"/>
              </a:ext>
            </a:extLst>
          </p:cNvPr>
          <p:cNvSpPr/>
          <p:nvPr/>
        </p:nvSpPr>
        <p:spPr>
          <a:xfrm>
            <a:off x="9768840" y="1619017"/>
            <a:ext cx="1435324" cy="3203490"/>
          </a:xfrm>
          <a:prstGeom prst="roundRect">
            <a:avLst/>
          </a:prstGeom>
          <a:noFill/>
          <a:ln>
            <a:solidFill>
              <a:srgbClr val="7030A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80428549-C730-05D4-401C-BB19E4BF84FD}"/>
              </a:ext>
            </a:extLst>
          </p:cNvPr>
          <p:cNvSpPr/>
          <p:nvPr/>
        </p:nvSpPr>
        <p:spPr>
          <a:xfrm>
            <a:off x="4329404" y="5128260"/>
            <a:ext cx="4432041" cy="102870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6894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191796BD-0A66-BFE2-742F-2DB2B2D1C8CB}"/>
              </a:ext>
            </a:extLst>
          </p:cNvPr>
          <p:cNvSpPr txBox="1"/>
          <p:nvPr/>
        </p:nvSpPr>
        <p:spPr>
          <a:xfrm>
            <a:off x="1465855" y="1121532"/>
            <a:ext cx="2512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Reduced Dimensionality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6CC27B3-29B1-2520-3AF5-2E8B9C76B555}"/>
              </a:ext>
            </a:extLst>
          </p:cNvPr>
          <p:cNvSpPr txBox="1"/>
          <p:nvPr/>
        </p:nvSpPr>
        <p:spPr>
          <a:xfrm>
            <a:off x="4518331" y="1107989"/>
            <a:ext cx="2868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Mathematical Tractability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8423897B-1172-ED7B-81D6-0656EF3EB730}"/>
              </a:ext>
            </a:extLst>
          </p:cNvPr>
          <p:cNvSpPr txBox="1"/>
          <p:nvPr/>
        </p:nvSpPr>
        <p:spPr>
          <a:xfrm>
            <a:off x="1233446" y="1414205"/>
            <a:ext cx="28956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>
                <a:solidFill>
                  <a:schemeClr val="tx2">
                    <a:lumMod val="75000"/>
                  </a:schemeClr>
                </a:solidFill>
              </a:rPr>
              <a:t>Flexible training framework for DSR from </a:t>
            </a:r>
            <a:r>
              <a:rPr lang="en-DE" b="1" dirty="0">
                <a:solidFill>
                  <a:schemeClr val="accent1"/>
                </a:solidFill>
              </a:rPr>
              <a:t>multimodal time series </a:t>
            </a:r>
            <a:r>
              <a:rPr lang="en-DE" b="1" dirty="0"/>
              <a:t>combining</a:t>
            </a:r>
            <a:r>
              <a:rPr lang="en-DE" b="1" dirty="0">
                <a:solidFill>
                  <a:schemeClr val="accent1"/>
                </a:solidFill>
              </a:rPr>
              <a:t> sparse TF </a:t>
            </a:r>
            <a:r>
              <a:rPr lang="en-DE" b="1" dirty="0"/>
              <a:t>with </a:t>
            </a:r>
            <a:r>
              <a:rPr lang="en-DE" b="1" dirty="0" err="1">
                <a:solidFill>
                  <a:schemeClr val="accent1"/>
                </a:solidFill>
              </a:rPr>
              <a:t>MVAEs</a:t>
            </a:r>
            <a:endParaRPr lang="en-DE" dirty="0">
              <a:solidFill>
                <a:schemeClr val="accent1"/>
              </a:solidFill>
            </a:endParaRPr>
          </a:p>
        </p:txBody>
      </p:sp>
      <p:sp>
        <p:nvSpPr>
          <p:cNvPr id="22" name="Abgerundetes Rechteck 23">
            <a:extLst>
              <a:ext uri="{FF2B5EF4-FFF2-40B4-BE49-F238E27FC236}">
                <a16:creationId xmlns:a16="http://schemas.microsoft.com/office/drawing/2014/main" id="{C8262AF5-75DD-CAB2-9701-8C8032FA8AE2}"/>
              </a:ext>
            </a:extLst>
          </p:cNvPr>
          <p:cNvSpPr/>
          <p:nvPr/>
        </p:nvSpPr>
        <p:spPr>
          <a:xfrm>
            <a:off x="1051560" y="1414205"/>
            <a:ext cx="3169531" cy="3407867"/>
          </a:xfrm>
          <a:prstGeom prst="roundRect">
            <a:avLst/>
          </a:prstGeom>
          <a:noFill/>
          <a:ln w="285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91">
              <a:defRPr/>
            </a:pPr>
            <a:endParaRPr lang="en-US" sz="135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3" name="Abgerundetes Rechteck 23">
            <a:extLst>
              <a:ext uri="{FF2B5EF4-FFF2-40B4-BE49-F238E27FC236}">
                <a16:creationId xmlns:a16="http://schemas.microsoft.com/office/drawing/2014/main" id="{57FB34F5-6D4D-DEDF-2BB7-CBC341B91927}"/>
              </a:ext>
            </a:extLst>
          </p:cNvPr>
          <p:cNvSpPr/>
          <p:nvPr/>
        </p:nvSpPr>
        <p:spPr>
          <a:xfrm>
            <a:off x="4336079" y="1414205"/>
            <a:ext cx="3023686" cy="3407867"/>
          </a:xfrm>
          <a:prstGeom prst="roundRect">
            <a:avLst/>
          </a:prstGeom>
          <a:noFill/>
          <a:ln w="285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91">
              <a:defRPr/>
            </a:pPr>
            <a:endParaRPr lang="en-US" sz="135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4" name="Abgerundetes Rechteck 23">
            <a:extLst>
              <a:ext uri="{FF2B5EF4-FFF2-40B4-BE49-F238E27FC236}">
                <a16:creationId xmlns:a16="http://schemas.microsoft.com/office/drawing/2014/main" id="{483F3AC0-BCB9-FDCE-4788-631F7961A415}"/>
              </a:ext>
            </a:extLst>
          </p:cNvPr>
          <p:cNvSpPr/>
          <p:nvPr/>
        </p:nvSpPr>
        <p:spPr>
          <a:xfrm>
            <a:off x="7494709" y="1414205"/>
            <a:ext cx="2978264" cy="3420633"/>
          </a:xfrm>
          <a:prstGeom prst="roundRect">
            <a:avLst/>
          </a:prstGeom>
          <a:noFill/>
          <a:ln w="285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91">
              <a:defRPr/>
            </a:pPr>
            <a:endParaRPr lang="en-US" sz="135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840AD647-098C-A9F4-02A2-0278C048A472}"/>
              </a:ext>
            </a:extLst>
          </p:cNvPr>
          <p:cNvSpPr txBox="1"/>
          <p:nvPr/>
        </p:nvSpPr>
        <p:spPr>
          <a:xfrm>
            <a:off x="4518331" y="1486425"/>
            <a:ext cx="28427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/>
              <a:t>DSR from </a:t>
            </a:r>
            <a:r>
              <a:rPr lang="en-DE" b="1" dirty="0">
                <a:solidFill>
                  <a:schemeClr val="accent1"/>
                </a:solidFill>
              </a:rPr>
              <a:t>highly noisy </a:t>
            </a:r>
            <a:r>
              <a:rPr lang="en-DE" b="1" dirty="0"/>
              <a:t>and </a:t>
            </a:r>
            <a:r>
              <a:rPr lang="en-DE" b="1" dirty="0" err="1"/>
              <a:t>and</a:t>
            </a:r>
            <a:r>
              <a:rPr lang="en-DE" b="1" dirty="0"/>
              <a:t> </a:t>
            </a:r>
            <a:r>
              <a:rPr lang="en-DE" b="1" dirty="0">
                <a:solidFill>
                  <a:schemeClr val="accent1"/>
                </a:solidFill>
              </a:rPr>
              <a:t>non-Gaussian</a:t>
            </a:r>
            <a:r>
              <a:rPr lang="en-DE" b="1" dirty="0"/>
              <a:t> obs. from chaotic systems</a:t>
            </a:r>
            <a:endParaRPr lang="de-DE" b="1" dirty="0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1F562DB8-B1E8-78D1-1330-8CDF020EA456}"/>
              </a:ext>
            </a:extLst>
          </p:cNvPr>
          <p:cNvSpPr txBox="1"/>
          <p:nvPr/>
        </p:nvSpPr>
        <p:spPr>
          <a:xfrm>
            <a:off x="7559778" y="1539126"/>
            <a:ext cx="29782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>
                <a:solidFill>
                  <a:schemeClr val="accent1"/>
                </a:solidFill>
              </a:rPr>
              <a:t>State of the art performance </a:t>
            </a:r>
            <a:endParaRPr lang="de-DE" b="1" dirty="0">
              <a:solidFill>
                <a:schemeClr val="accent1"/>
              </a:solidFill>
            </a:endParaRPr>
          </a:p>
          <a:p>
            <a:r>
              <a:rPr lang="en-DE" b="1" dirty="0"/>
              <a:t>on benchmark &amp; experimental datasets</a:t>
            </a:r>
            <a:endParaRPr lang="en-DE" dirty="0"/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1255C58-0114-9282-72C2-FE3960809593}"/>
              </a:ext>
            </a:extLst>
          </p:cNvPr>
          <p:cNvSpPr txBox="1"/>
          <p:nvPr/>
        </p:nvSpPr>
        <p:spPr>
          <a:xfrm>
            <a:off x="7673477" y="1127755"/>
            <a:ext cx="2769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Competitive Performance</a:t>
            </a:r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B83B7EF5-7FE7-1CF5-587F-EC64B930C9F0}"/>
              </a:ext>
            </a:extLst>
          </p:cNvPr>
          <p:cNvSpPr/>
          <p:nvPr/>
        </p:nvSpPr>
        <p:spPr>
          <a:xfrm>
            <a:off x="1545028" y="27032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8DFBABC5-A009-AE08-5A5E-B69B20FA0DD5}"/>
              </a:ext>
            </a:extLst>
          </p:cNvPr>
          <p:cNvSpPr txBox="1"/>
          <p:nvPr/>
        </p:nvSpPr>
        <p:spPr>
          <a:xfrm>
            <a:off x="7359765" y="5340692"/>
            <a:ext cx="45763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This work was funded by the European Union’s Horizon 2020 research and innovation Programme under grant agreement 945263 (IMMERSE), by the German Research Foundation (DFG) within the collaborative research </a:t>
            </a:r>
            <a:r>
              <a:rPr lang="en-GB" sz="1200" b="1" dirty="0" err="1"/>
              <a:t>center</a:t>
            </a:r>
            <a:r>
              <a:rPr lang="en-GB" sz="1200" b="1" dirty="0"/>
              <a:t> TRR-265 (project A06), and by a living lab grant by the Federal Ministry of Science, Education and Culture (MWK) of the state of Baden-Württemberg, Germany (grant number 31-7547.223-7/3/2), to DD and GK.</a:t>
            </a:r>
            <a:endParaRPr lang="en-DE" sz="1200" b="1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4B9F524A-825E-C3CA-3DE0-98757C89655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05" y="5878155"/>
            <a:ext cx="1624748" cy="709520"/>
          </a:xfrm>
          <a:prstGeom prst="rect">
            <a:avLst/>
          </a:prstGeom>
        </p:spPr>
      </p:pic>
      <p:pic>
        <p:nvPicPr>
          <p:cNvPr id="27" name="Picture 5">
            <a:extLst>
              <a:ext uri="{FF2B5EF4-FFF2-40B4-BE49-F238E27FC236}">
                <a16:creationId xmlns:a16="http://schemas.microsoft.com/office/drawing/2014/main" id="{795BFAC8-C2CE-7AE7-62F8-1174EE63B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1212" y="5878155"/>
            <a:ext cx="1985565" cy="7671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7FA3F88-3C92-96EF-9701-57B9B90FA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884" y="5808379"/>
            <a:ext cx="1020867" cy="84973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07FE8F5-C298-97B3-F90E-7F92B7703A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521" y="2654209"/>
            <a:ext cx="2253608" cy="2111999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7B3B55E-8682-797F-75AD-1050987C0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19" y="2556083"/>
            <a:ext cx="2143354" cy="214335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C632D3B-AC6F-60AA-5351-C24837030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2650" y="2531569"/>
            <a:ext cx="1643314" cy="38722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8FA05E99-C246-100F-D563-EA8719525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8338" y="3842623"/>
            <a:ext cx="2470824" cy="81063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AA10CD3-1916-67BE-E44D-F4C8B4536C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993" y="2587377"/>
            <a:ext cx="1064102" cy="105063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9E33469-D464-40C6-8D84-DE0C4637F6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085" y="2654209"/>
            <a:ext cx="1585779" cy="87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12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8">
            <a:extLst>
              <a:ext uri="{FF2B5EF4-FFF2-40B4-BE49-F238E27FC236}">
                <a16:creationId xmlns:a16="http://schemas.microsoft.com/office/drawing/2014/main" id="{F2B0F045-115E-6383-7CB9-81DBBA9E0849}"/>
              </a:ext>
            </a:extLst>
          </p:cNvPr>
          <p:cNvSpPr/>
          <p:nvPr/>
        </p:nvSpPr>
        <p:spPr>
          <a:xfrm rot="10800000" flipH="1">
            <a:off x="3475792" y="2123008"/>
            <a:ext cx="1769080" cy="91678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00EB97C8-E383-5971-248B-519B0FF53CCC}"/>
              </a:ext>
            </a:extLst>
          </p:cNvPr>
          <p:cNvSpPr txBox="1"/>
          <p:nvPr/>
        </p:nvSpPr>
        <p:spPr>
          <a:xfrm>
            <a:off x="1073048" y="1952974"/>
            <a:ext cx="145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Lorenz Eqns.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54B51BA-7A86-15FE-50D0-AC43E5C21948}"/>
                  </a:ext>
                </a:extLst>
              </p:cNvPr>
              <p:cNvSpPr txBox="1"/>
              <p:nvPr/>
            </p:nvSpPr>
            <p:spPr>
              <a:xfrm>
                <a:off x="948220" y="2311228"/>
                <a:ext cx="2464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𝑟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DE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−</m:t>
                      </m:r>
                      <m:r>
                        <a:rPr lang="de-DE" i="1" smtClean="0">
                          <a:latin typeface="Cambria Math"/>
                        </a:rPr>
                        <m:t>𝑏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54B51BA-7A86-15FE-50D0-AC43E5C21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20" y="2311228"/>
                <a:ext cx="246459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05B6774C-0874-0F2F-D7A7-8990940C9508}"/>
              </a:ext>
            </a:extLst>
          </p:cNvPr>
          <p:cNvSpPr/>
          <p:nvPr/>
        </p:nvSpPr>
        <p:spPr>
          <a:xfrm>
            <a:off x="464535" y="1880898"/>
            <a:ext cx="2886429" cy="1406945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C7D2EB5B-2645-7C90-E568-76F66284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57" y="1681909"/>
            <a:ext cx="2056155" cy="1898756"/>
          </a:xfrm>
          <a:prstGeom prst="rect">
            <a:avLst/>
          </a:prstGeom>
        </p:spPr>
      </p:pic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8C73DFC8-CCBA-063A-DFC6-99373E10056D}"/>
              </a:ext>
            </a:extLst>
          </p:cNvPr>
          <p:cNvSpPr/>
          <p:nvPr/>
        </p:nvSpPr>
        <p:spPr>
          <a:xfrm>
            <a:off x="7432213" y="1987016"/>
            <a:ext cx="3266267" cy="1406945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BDCEA5-D5C0-F529-A819-1F327BF04BD4}"/>
              </a:ext>
            </a:extLst>
          </p:cNvPr>
          <p:cNvSpPr txBox="1"/>
          <p:nvPr/>
        </p:nvSpPr>
        <p:spPr>
          <a:xfrm>
            <a:off x="4378849" y="4466566"/>
            <a:ext cx="2662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Agreement in geometrical</a:t>
            </a:r>
            <a:br>
              <a:rPr lang="en-DE" b="1" dirty="0">
                <a:solidFill>
                  <a:schemeClr val="bg1"/>
                </a:solidFill>
              </a:rPr>
            </a:br>
            <a:r>
              <a:rPr lang="en-DE" b="1" dirty="0">
                <a:solidFill>
                  <a:schemeClr val="bg1"/>
                </a:solidFill>
              </a:rPr>
              <a:t> and temporal structure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8DBC093-8E77-7792-428E-1C4455D916D6}"/>
              </a:ext>
            </a:extLst>
          </p:cNvPr>
          <p:cNvSpPr txBox="1"/>
          <p:nvPr/>
        </p:nvSpPr>
        <p:spPr>
          <a:xfrm>
            <a:off x="3700505" y="2389067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57C96639-CBD2-0E72-86C5-A805322C73A3}"/>
              </a:ext>
            </a:extLst>
          </p:cNvPr>
          <p:cNvSpPr txBox="1"/>
          <p:nvPr/>
        </p:nvSpPr>
        <p:spPr>
          <a:xfrm>
            <a:off x="7459912" y="2058968"/>
            <a:ext cx="315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Generic </a:t>
            </a:r>
            <a:r>
              <a:rPr lang="en-DE" b="1" dirty="0">
                <a:solidFill>
                  <a:srgbClr val="0070C0"/>
                </a:solidFill>
              </a:rPr>
              <a:t>reconstruction model</a:t>
            </a:r>
            <a:endParaRPr 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C8FE6EEE-5FA8-B9DC-310E-5502D378FE9E}"/>
                  </a:ext>
                </a:extLst>
              </p:cNvPr>
              <p:cNvSpPr txBox="1"/>
              <p:nvPr/>
            </p:nvSpPr>
            <p:spPr>
              <a:xfrm>
                <a:off x="7618797" y="2499542"/>
                <a:ext cx="3986012" cy="65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DE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0" smtClean="0">
                              <a:latin typeface="Cambria Math"/>
                            </a:rPr>
                            <m:t>𝐱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>
                                  <a:latin typeface="Cambria Math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C8FE6EEE-5FA8-B9DC-310E-5502D378F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97" y="2499542"/>
                <a:ext cx="3986012" cy="658514"/>
              </a:xfrm>
              <a:prstGeom prst="rect">
                <a:avLst/>
              </a:prstGeom>
              <a:blipFill>
                <a:blip r:embed="rId5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15783F3-B76B-C233-8978-ADF65A669C2B}"/>
              </a:ext>
            </a:extLst>
          </p:cNvPr>
          <p:cNvSpPr/>
          <p:nvPr/>
        </p:nvSpPr>
        <p:spPr>
          <a:xfrm>
            <a:off x="1545028" y="27032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Dynamical Systems Reconstructions</a:t>
            </a:r>
          </a:p>
        </p:txBody>
      </p:sp>
    </p:spTree>
    <p:extLst>
      <p:ext uri="{BB962C8B-B14F-4D97-AF65-F5344CB8AC3E}">
        <p14:creationId xmlns:p14="http://schemas.microsoft.com/office/powerpoint/2010/main" val="3044387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F944B3C-9897-3DB2-BB04-D716B1C909F3}"/>
              </a:ext>
            </a:extLst>
          </p:cNvPr>
          <p:cNvSpPr/>
          <p:nvPr/>
        </p:nvSpPr>
        <p:spPr>
          <a:xfrm>
            <a:off x="1630753" y="250826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Experimental Data</a:t>
            </a:r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EF8AA0BE-420F-FF6E-A79E-25F410B9D225}"/>
              </a:ext>
            </a:extLst>
          </p:cNvPr>
          <p:cNvSpPr/>
          <p:nvPr/>
        </p:nvSpPr>
        <p:spPr>
          <a:xfrm>
            <a:off x="1630753" y="960345"/>
            <a:ext cx="8829040" cy="5754831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49FF1C2-BAD2-68D4-19EA-4CC5CB266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519" y="1863596"/>
            <a:ext cx="5465898" cy="176951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ED5590E-5829-6C07-88C2-0A89E0EA6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624" y="3698606"/>
            <a:ext cx="6450169" cy="1398313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DF5B4249-985E-2BF9-70EB-51823371B18A}"/>
              </a:ext>
            </a:extLst>
          </p:cNvPr>
          <p:cNvSpPr/>
          <p:nvPr/>
        </p:nvSpPr>
        <p:spPr>
          <a:xfrm>
            <a:off x="4009624" y="1065332"/>
            <a:ext cx="3838236" cy="7327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/>
              <a:t>S</a:t>
            </a:r>
            <a:r>
              <a:rPr lang="en-DE" sz="1600" b="1" dirty="0" err="1"/>
              <a:t>hort</a:t>
            </a:r>
            <a:r>
              <a:rPr lang="en-DE" sz="1600" b="1" dirty="0"/>
              <a:t> fMRI recordings (1/3 Hz) from 20 brain regions of 26 subjects performing working memory tasks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5DDE235E-615F-D5D3-1D7A-94B4311AB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953" y="5817887"/>
            <a:ext cx="4216876" cy="6635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2B4399C0-F99D-D27F-B940-218462049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8900" y="5888100"/>
            <a:ext cx="516579" cy="261559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B79B76FE-C9F8-4B5F-AEEC-D9F8BAB4D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900" y="6118353"/>
            <a:ext cx="498661" cy="242404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32C7749-1C85-F4B3-409A-0A7179CC6F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0468" y="5920616"/>
            <a:ext cx="475845" cy="171833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76112FF6-6CCD-C90B-A237-1C93CEDCCE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6872" y="5870033"/>
            <a:ext cx="516580" cy="222416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1990AE50-DFA6-F9CF-EA83-51C221C022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3801" y="6179854"/>
            <a:ext cx="512511" cy="180903"/>
          </a:xfrm>
          <a:prstGeom prst="rect">
            <a:avLst/>
          </a:prstGeom>
        </p:spPr>
      </p:pic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854E7ED3-3E36-75A5-7835-E4D38AE46FC9}"/>
              </a:ext>
            </a:extLst>
          </p:cNvPr>
          <p:cNvSpPr/>
          <p:nvPr/>
        </p:nvSpPr>
        <p:spPr>
          <a:xfrm>
            <a:off x="1915233" y="2514825"/>
            <a:ext cx="1564639" cy="5061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Gaussian Data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9A49D26A-D8E2-EB31-AB3D-2EDCFC47293B}"/>
              </a:ext>
            </a:extLst>
          </p:cNvPr>
          <p:cNvSpPr/>
          <p:nvPr/>
        </p:nvSpPr>
        <p:spPr>
          <a:xfrm>
            <a:off x="1915234" y="4752766"/>
            <a:ext cx="1564638" cy="50612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Categorical Data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E77689D2-7477-4A98-4785-A98377953F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176" y="4423967"/>
            <a:ext cx="4683760" cy="1466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AF065B7-ED56-2DA0-063C-9A57CA4C6978}"/>
                  </a:ext>
                </a:extLst>
              </p:cNvPr>
              <p:cNvSpPr txBox="1"/>
              <p:nvPr/>
            </p:nvSpPr>
            <p:spPr>
              <a:xfrm>
                <a:off x="1915233" y="3386888"/>
                <a:ext cx="177297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b="0" dirty="0"/>
                  <a:t> </a:t>
                </a:r>
                <a14:m>
                  <m:oMath xmlns:m="http://schemas.openxmlformats.org/officeDocument/2006/math"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∼ </m:t>
                    </m:r>
                    <m:r>
                      <a:rPr lang="en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DE" sz="16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DE" sz="1600" b="1" i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sz="1600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DAF065B7-ED56-2DA0-063C-9A57CA4C69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5233" y="3386888"/>
                <a:ext cx="1772975" cy="492443"/>
              </a:xfrm>
              <a:prstGeom prst="rect">
                <a:avLst/>
              </a:prstGeom>
              <a:blipFill>
                <a:blip r:embed="rId11"/>
                <a:stretch>
                  <a:fillRect l="-2749" t="-13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396258E-E426-4F30-906E-06320C040C45}"/>
                  </a:ext>
                </a:extLst>
              </p:cNvPr>
              <p:cNvSpPr txBox="1"/>
              <p:nvPr/>
            </p:nvSpPr>
            <p:spPr>
              <a:xfrm>
                <a:off x="1990571" y="5575733"/>
                <a:ext cx="177297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b="0" dirty="0"/>
                  <a:t> </a:t>
                </a:r>
                <a14:m>
                  <m:oMath xmlns:m="http://schemas.openxmlformats.org/officeDocument/2006/math"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𝐶𝑎𝑡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DE" sz="1600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sz="16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D396258E-E426-4F30-906E-06320C040C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71" y="5575733"/>
                <a:ext cx="1772975" cy="492443"/>
              </a:xfrm>
              <a:prstGeom prst="rect">
                <a:avLst/>
              </a:prstGeom>
              <a:blipFill>
                <a:blip r:embed="rId12"/>
                <a:stretch>
                  <a:fillRect l="-3103" t="-1375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2511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9DDB8B6F-09C6-B031-9C48-CF91C26E1B56}"/>
              </a:ext>
            </a:extLst>
          </p:cNvPr>
          <p:cNvSpPr/>
          <p:nvPr/>
        </p:nvSpPr>
        <p:spPr>
          <a:xfrm>
            <a:off x="1630753" y="179411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Multimodal Data Integration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29247244-EC86-9922-84D7-A3BE73374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6871" y="1025463"/>
            <a:ext cx="2866934" cy="216253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D88D5570-872F-90A2-0FCA-C35446662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851" y="1011597"/>
            <a:ext cx="2881195" cy="21732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AA6C565-2134-CA2E-4FC6-34D66AC2D941}"/>
                  </a:ext>
                </a:extLst>
              </p:cNvPr>
              <p:cNvSpPr txBox="1"/>
              <p:nvPr/>
            </p:nvSpPr>
            <p:spPr>
              <a:xfrm rot="16200000">
                <a:off x="6714079" y="2010150"/>
                <a:ext cx="5881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</m:oMath>
                  </m:oMathPara>
                </a14:m>
                <a:endParaRPr lang="en-DE" b="0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AA6C565-2134-CA2E-4FC6-34D66AC2D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714079" y="2010150"/>
                <a:ext cx="588114" cy="276999"/>
              </a:xfrm>
              <a:prstGeom prst="rect">
                <a:avLst/>
              </a:prstGeom>
              <a:blipFill>
                <a:blip r:embed="rId4"/>
                <a:stretch>
                  <a:fillRect r="-1555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0CE2683-7F65-EDE0-D5DC-7DA4055B9D84}"/>
                  </a:ext>
                </a:extLst>
              </p:cNvPr>
              <p:cNvSpPr txBox="1"/>
              <p:nvPr/>
            </p:nvSpPr>
            <p:spPr>
              <a:xfrm rot="16200000">
                <a:off x="2663487" y="1987158"/>
                <a:ext cx="1479761" cy="2984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𝑠𝑡𝑠𝑝</m:t>
                          </m:r>
                        </m:sub>
                      </m:sSub>
                    </m:oMath>
                  </m:oMathPara>
                </a14:m>
                <a:endParaRPr lang="en-DE" b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90CE2683-7F65-EDE0-D5DC-7DA4055B9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663487" y="1987158"/>
                <a:ext cx="1479761" cy="298415"/>
              </a:xfrm>
              <a:prstGeom prst="rect">
                <a:avLst/>
              </a:prstGeom>
              <a:blipFill>
                <a:blip r:embed="rId5"/>
                <a:stretch>
                  <a:fillRect r="-22449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D3C1AF4-9176-F747-B4DD-170CB254A35F}"/>
                  </a:ext>
                </a:extLst>
              </p:cNvPr>
              <p:cNvSpPr txBox="1"/>
              <p:nvPr/>
            </p:nvSpPr>
            <p:spPr>
              <a:xfrm>
                <a:off x="4341530" y="1150263"/>
                <a:ext cx="192956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DE" sz="1600" b="0" i="1" smtClean="0">
                          <a:latin typeface="Cambria Math" panose="02040503050406030204" pitchFamily="18" charset="0"/>
                        </a:rPr>
                        <m:t>&lt;.012</m:t>
                      </m:r>
                    </m:oMath>
                  </m:oMathPara>
                </a14:m>
                <a:endParaRPr lang="en-DE" sz="1600" b="0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5D3C1AF4-9176-F747-B4DD-170CB254A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1530" y="1150263"/>
                <a:ext cx="1929560" cy="246221"/>
              </a:xfrm>
              <a:prstGeom prst="rect">
                <a:avLst/>
              </a:prstGeom>
              <a:blipFill>
                <a:blip r:embed="rId6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23F2A1B-3191-6111-71D3-69DDFF11CE38}"/>
                  </a:ext>
                </a:extLst>
              </p:cNvPr>
              <p:cNvSpPr txBox="1"/>
              <p:nvPr/>
            </p:nvSpPr>
            <p:spPr>
              <a:xfrm>
                <a:off x="7782832" y="1150263"/>
                <a:ext cx="192956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16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DE" sz="1600" b="0" i="1" smtClean="0">
                          <a:latin typeface="Cambria Math" panose="02040503050406030204" pitchFamily="18" charset="0"/>
                        </a:rPr>
                        <m:t>&lt;.007</m:t>
                      </m:r>
                    </m:oMath>
                  </m:oMathPara>
                </a14:m>
                <a:endParaRPr lang="en-DE" sz="1600" b="0" dirty="0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523F2A1B-3191-6111-71D3-69DDFF11C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2832" y="1150263"/>
                <a:ext cx="1929560" cy="246221"/>
              </a:xfrm>
              <a:prstGeom prst="rect">
                <a:avLst/>
              </a:prstGeom>
              <a:blipFill>
                <a:blip r:embed="rId7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Grafik 12">
            <a:extLst>
              <a:ext uri="{FF2B5EF4-FFF2-40B4-BE49-F238E27FC236}">
                <a16:creationId xmlns:a16="http://schemas.microsoft.com/office/drawing/2014/main" id="{C7142CF4-0BDA-C64D-F930-D75274E3D1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038" y="3746045"/>
            <a:ext cx="3065732" cy="23941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6F43F80-7238-5CB5-D5A1-FDF655C8D074}"/>
                  </a:ext>
                </a:extLst>
              </p:cNvPr>
              <p:cNvSpPr txBox="1"/>
              <p:nvPr/>
            </p:nvSpPr>
            <p:spPr>
              <a:xfrm>
                <a:off x="9404371" y="6088363"/>
                <a:ext cx="74943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DE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DE" sz="1600" b="0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6F43F80-7238-5CB5-D5A1-FDF655C8D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371" y="6088363"/>
                <a:ext cx="749434" cy="246221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EF96557-A60E-003E-381E-A192D6041C5D}"/>
                  </a:ext>
                </a:extLst>
              </p:cNvPr>
              <p:cNvSpPr txBox="1"/>
              <p:nvPr/>
            </p:nvSpPr>
            <p:spPr>
              <a:xfrm>
                <a:off x="7657947" y="4696890"/>
                <a:ext cx="74943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16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DE" sz="16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DE" sz="1600" b="0" dirty="0"/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CEF96557-A60E-003E-381E-A192D6041C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7947" y="4696890"/>
                <a:ext cx="749434" cy="246221"/>
              </a:xfrm>
              <a:prstGeom prst="rect">
                <a:avLst/>
              </a:prstGeom>
              <a:blipFill>
                <a:blip r:embed="rId10"/>
                <a:stretch>
                  <a:fillRect b="-12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Grafik 16">
            <a:extLst>
              <a:ext uri="{FF2B5EF4-FFF2-40B4-BE49-F238E27FC236}">
                <a16:creationId xmlns:a16="http://schemas.microsoft.com/office/drawing/2014/main" id="{ED47B01B-168C-D79D-9602-5A80E69B97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34" y="3690067"/>
            <a:ext cx="5853839" cy="1572916"/>
          </a:xfrm>
          <a:prstGeom prst="rect">
            <a:avLst/>
          </a:prstGeom>
        </p:spPr>
      </p:pic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039E093-B5AE-FB57-C330-3E78BCD41F16}"/>
              </a:ext>
            </a:extLst>
          </p:cNvPr>
          <p:cNvSpPr/>
          <p:nvPr/>
        </p:nvSpPr>
        <p:spPr>
          <a:xfrm>
            <a:off x="380964" y="1660719"/>
            <a:ext cx="2653871" cy="5838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Improved geometrical and temporal reconstructions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0908FE1-D510-BEDB-3FB2-83026236FDE0}"/>
              </a:ext>
            </a:extLst>
          </p:cNvPr>
          <p:cNvSpPr/>
          <p:nvPr/>
        </p:nvSpPr>
        <p:spPr>
          <a:xfrm>
            <a:off x="1485755" y="3275033"/>
            <a:ext cx="5007011" cy="331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Test set predictions with correct decoded task stages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6C3E3A41-6A2C-4CBC-D95E-99BE112BA0E3}"/>
              </a:ext>
            </a:extLst>
          </p:cNvPr>
          <p:cNvSpPr/>
          <p:nvPr/>
        </p:nvSpPr>
        <p:spPr>
          <a:xfrm>
            <a:off x="8202740" y="3358641"/>
            <a:ext cx="2881195" cy="3314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Structured latent activity</a:t>
            </a: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18C663D-28E8-0CD3-9E2D-CCAED0E2F2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14462" y="6331408"/>
            <a:ext cx="2995859" cy="468379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B9C0740A-3B65-D355-6AA5-6A273C54204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230" y="5211492"/>
            <a:ext cx="5830643" cy="1564713"/>
          </a:xfrm>
          <a:prstGeom prst="rect">
            <a:avLst/>
          </a:prstGeom>
        </p:spPr>
      </p:pic>
      <p:sp>
        <p:nvSpPr>
          <p:cNvPr id="23" name="Rounded Rectangle 3">
            <a:extLst>
              <a:ext uri="{FF2B5EF4-FFF2-40B4-BE49-F238E27FC236}">
                <a16:creationId xmlns:a16="http://schemas.microsoft.com/office/drawing/2014/main" id="{505E8D37-9379-30C0-DD35-7E3FBEED2964}"/>
              </a:ext>
            </a:extLst>
          </p:cNvPr>
          <p:cNvSpPr/>
          <p:nvPr/>
        </p:nvSpPr>
        <p:spPr>
          <a:xfrm>
            <a:off x="3248025" y="974918"/>
            <a:ext cx="7073967" cy="2226239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4" name="Rounded Rectangle 3">
            <a:extLst>
              <a:ext uri="{FF2B5EF4-FFF2-40B4-BE49-F238E27FC236}">
                <a16:creationId xmlns:a16="http://schemas.microsoft.com/office/drawing/2014/main" id="{8415F8E4-9A1A-A491-89B6-D5AAE256119D}"/>
              </a:ext>
            </a:extLst>
          </p:cNvPr>
          <p:cNvSpPr/>
          <p:nvPr/>
        </p:nvSpPr>
        <p:spPr>
          <a:xfrm>
            <a:off x="819150" y="3653850"/>
            <a:ext cx="6467721" cy="3145937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5" name="Rounded Rectangle 3">
            <a:extLst>
              <a:ext uri="{FF2B5EF4-FFF2-40B4-BE49-F238E27FC236}">
                <a16:creationId xmlns:a16="http://schemas.microsoft.com/office/drawing/2014/main" id="{E406E79D-E89B-C004-E647-74DBDBBDE278}"/>
              </a:ext>
            </a:extLst>
          </p:cNvPr>
          <p:cNvSpPr/>
          <p:nvPr/>
        </p:nvSpPr>
        <p:spPr>
          <a:xfrm>
            <a:off x="7782833" y="3765195"/>
            <a:ext cx="3666218" cy="3070809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508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8">
            <a:extLst>
              <a:ext uri="{FF2B5EF4-FFF2-40B4-BE49-F238E27FC236}">
                <a16:creationId xmlns:a16="http://schemas.microsoft.com/office/drawing/2014/main" id="{F2B0F045-115E-6383-7CB9-81DBBA9E0849}"/>
              </a:ext>
            </a:extLst>
          </p:cNvPr>
          <p:cNvSpPr/>
          <p:nvPr/>
        </p:nvSpPr>
        <p:spPr>
          <a:xfrm rot="10800000" flipH="1">
            <a:off x="3475792" y="2123008"/>
            <a:ext cx="1769080" cy="91678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00EB97C8-E383-5971-248B-519B0FF53CCC}"/>
              </a:ext>
            </a:extLst>
          </p:cNvPr>
          <p:cNvSpPr txBox="1"/>
          <p:nvPr/>
        </p:nvSpPr>
        <p:spPr>
          <a:xfrm>
            <a:off x="1073048" y="1952974"/>
            <a:ext cx="145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 dirty="0">
                <a:solidFill>
                  <a:srgbClr val="0070C0"/>
                </a:solidFill>
              </a:rPr>
              <a:t>Unknown DS</a:t>
            </a:r>
            <a:endParaRPr 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54B51BA-7A86-15FE-50D0-AC43E5C21948}"/>
                  </a:ext>
                </a:extLst>
              </p:cNvPr>
              <p:cNvSpPr txBox="1"/>
              <p:nvPr/>
            </p:nvSpPr>
            <p:spPr>
              <a:xfrm>
                <a:off x="948220" y="2311228"/>
                <a:ext cx="2464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𝑟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DE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−</m:t>
                      </m:r>
                      <m:r>
                        <a:rPr lang="de-DE" i="1" smtClean="0">
                          <a:latin typeface="Cambria Math"/>
                        </a:rPr>
                        <m:t>𝑏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54B51BA-7A86-15FE-50D0-AC43E5C21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20" y="2311228"/>
                <a:ext cx="246459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05B6774C-0874-0F2F-D7A7-8990940C9508}"/>
              </a:ext>
            </a:extLst>
          </p:cNvPr>
          <p:cNvSpPr/>
          <p:nvPr/>
        </p:nvSpPr>
        <p:spPr>
          <a:xfrm>
            <a:off x="464535" y="1880898"/>
            <a:ext cx="2886429" cy="1406945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C7D2EB5B-2645-7C90-E568-76F66284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57" y="1681909"/>
            <a:ext cx="2056155" cy="1898756"/>
          </a:xfrm>
          <a:prstGeom prst="rect">
            <a:avLst/>
          </a:prstGeom>
        </p:spPr>
      </p:pic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8C73DFC8-CCBA-063A-DFC6-99373E10056D}"/>
              </a:ext>
            </a:extLst>
          </p:cNvPr>
          <p:cNvSpPr/>
          <p:nvPr/>
        </p:nvSpPr>
        <p:spPr>
          <a:xfrm>
            <a:off x="7432213" y="1987016"/>
            <a:ext cx="3266267" cy="1406945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8DBC093-8E77-7792-428E-1C4455D916D6}"/>
              </a:ext>
            </a:extLst>
          </p:cNvPr>
          <p:cNvSpPr txBox="1"/>
          <p:nvPr/>
        </p:nvSpPr>
        <p:spPr>
          <a:xfrm>
            <a:off x="3700505" y="2389067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57C96639-CBD2-0E72-86C5-A805322C73A3}"/>
              </a:ext>
            </a:extLst>
          </p:cNvPr>
          <p:cNvSpPr txBox="1"/>
          <p:nvPr/>
        </p:nvSpPr>
        <p:spPr>
          <a:xfrm>
            <a:off x="7459912" y="2058968"/>
            <a:ext cx="315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Generic </a:t>
            </a:r>
            <a:r>
              <a:rPr lang="en-DE" b="1" dirty="0">
                <a:solidFill>
                  <a:srgbClr val="0070C0"/>
                </a:solidFill>
              </a:rPr>
              <a:t>reconstruction model</a:t>
            </a:r>
            <a:endParaRPr 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C8FE6EEE-5FA8-B9DC-310E-5502D378FE9E}"/>
                  </a:ext>
                </a:extLst>
              </p:cNvPr>
              <p:cNvSpPr txBox="1"/>
              <p:nvPr/>
            </p:nvSpPr>
            <p:spPr>
              <a:xfrm>
                <a:off x="7618797" y="2499542"/>
                <a:ext cx="3986012" cy="65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DE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0" smtClean="0">
                              <a:latin typeface="Cambria Math"/>
                            </a:rPr>
                            <m:t>𝐱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>
                                  <a:latin typeface="Cambria Math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C8FE6EEE-5FA8-B9DC-310E-5502D378F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97" y="2499542"/>
                <a:ext cx="3986012" cy="658514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1F5654AD-6AA6-CDD2-70DC-5E6AA16CC927}"/>
              </a:ext>
            </a:extLst>
          </p:cNvPr>
          <p:cNvSpPr/>
          <p:nvPr/>
        </p:nvSpPr>
        <p:spPr>
          <a:xfrm>
            <a:off x="1545028" y="27032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Dynamical Systems Reconstructions (DSR)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8D0A5D23-07E1-1D8C-873E-9436F1AE6CCA}"/>
              </a:ext>
            </a:extLst>
          </p:cNvPr>
          <p:cNvSpPr/>
          <p:nvPr/>
        </p:nvSpPr>
        <p:spPr>
          <a:xfrm>
            <a:off x="8346224" y="1490978"/>
            <a:ext cx="1628355" cy="424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U</a:t>
            </a:r>
            <a:r>
              <a:rPr lang="en-DE" sz="1600" b="1" dirty="0" err="1">
                <a:solidFill>
                  <a:schemeClr val="bg1"/>
                </a:solidFill>
              </a:rPr>
              <a:t>niversal</a:t>
            </a:r>
            <a:r>
              <a:rPr lang="en-DE" sz="1600" b="1" dirty="0">
                <a:solidFill>
                  <a:schemeClr val="bg1"/>
                </a:solidFill>
              </a:rPr>
              <a:t> approximator </a:t>
            </a:r>
          </a:p>
        </p:txBody>
      </p:sp>
    </p:spTree>
    <p:extLst>
      <p:ext uri="{BB962C8B-B14F-4D97-AF65-F5344CB8AC3E}">
        <p14:creationId xmlns:p14="http://schemas.microsoft.com/office/powerpoint/2010/main" val="984348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891050A-3A7C-F7A2-885F-F0BE70DF3EC2}"/>
              </a:ext>
            </a:extLst>
          </p:cNvPr>
          <p:cNvSpPr/>
          <p:nvPr/>
        </p:nvSpPr>
        <p:spPr>
          <a:xfrm>
            <a:off x="1583128" y="6565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DSR from Binary Ordinal Observations</a:t>
            </a:r>
          </a:p>
        </p:txBody>
      </p:sp>
    </p:spTree>
    <p:extLst>
      <p:ext uri="{BB962C8B-B14F-4D97-AF65-F5344CB8AC3E}">
        <p14:creationId xmlns:p14="http://schemas.microsoft.com/office/powerpoint/2010/main" val="1018781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8">
            <a:extLst>
              <a:ext uri="{FF2B5EF4-FFF2-40B4-BE49-F238E27FC236}">
                <a16:creationId xmlns:a16="http://schemas.microsoft.com/office/drawing/2014/main" id="{F2B0F045-115E-6383-7CB9-81DBBA9E0849}"/>
              </a:ext>
            </a:extLst>
          </p:cNvPr>
          <p:cNvSpPr/>
          <p:nvPr/>
        </p:nvSpPr>
        <p:spPr>
          <a:xfrm rot="10800000" flipH="1">
            <a:off x="3475792" y="2123008"/>
            <a:ext cx="1769080" cy="916789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00EB97C8-E383-5971-248B-519B0FF53CCC}"/>
              </a:ext>
            </a:extLst>
          </p:cNvPr>
          <p:cNvSpPr txBox="1"/>
          <p:nvPr/>
        </p:nvSpPr>
        <p:spPr>
          <a:xfrm>
            <a:off x="1073048" y="1952974"/>
            <a:ext cx="145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 dirty="0">
                <a:solidFill>
                  <a:schemeClr val="accent1"/>
                </a:solidFill>
              </a:rPr>
              <a:t>Unknown</a:t>
            </a:r>
            <a:r>
              <a:rPr lang="en-DE" b="1" dirty="0">
                <a:solidFill>
                  <a:srgbClr val="0070C0"/>
                </a:solidFill>
              </a:rPr>
              <a:t> DS</a:t>
            </a:r>
            <a:endParaRPr 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54B51BA-7A86-15FE-50D0-AC43E5C21948}"/>
                  </a:ext>
                </a:extLst>
              </p:cNvPr>
              <p:cNvSpPr txBox="1"/>
              <p:nvPr/>
            </p:nvSpPr>
            <p:spPr>
              <a:xfrm>
                <a:off x="948220" y="2311228"/>
                <a:ext cx="2464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𝑠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𝑟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de-DE" b="0" i="0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−</m:t>
                      </m:r>
                      <m:r>
                        <a:rPr lang="de-DE" i="1" smtClean="0">
                          <a:latin typeface="Cambria Math"/>
                        </a:rPr>
                        <m:t>𝑏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C54B51BA-7A86-15FE-50D0-AC43E5C219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220" y="2311228"/>
                <a:ext cx="2464594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05B6774C-0874-0F2F-D7A7-8990940C9508}"/>
              </a:ext>
            </a:extLst>
          </p:cNvPr>
          <p:cNvSpPr/>
          <p:nvPr/>
        </p:nvSpPr>
        <p:spPr>
          <a:xfrm>
            <a:off x="464535" y="1880898"/>
            <a:ext cx="2886429" cy="1406945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0" name="Picture 6">
            <a:extLst>
              <a:ext uri="{FF2B5EF4-FFF2-40B4-BE49-F238E27FC236}">
                <a16:creationId xmlns:a16="http://schemas.microsoft.com/office/drawing/2014/main" id="{C7D2EB5B-2645-7C90-E568-76F662840C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3757" y="1681909"/>
            <a:ext cx="2056155" cy="1898756"/>
          </a:xfrm>
          <a:prstGeom prst="rect">
            <a:avLst/>
          </a:prstGeom>
        </p:spPr>
      </p:pic>
      <p:sp>
        <p:nvSpPr>
          <p:cNvPr id="18" name="TextBox 36">
            <a:extLst>
              <a:ext uri="{FF2B5EF4-FFF2-40B4-BE49-F238E27FC236}">
                <a16:creationId xmlns:a16="http://schemas.microsoft.com/office/drawing/2014/main" id="{FB4DA6B7-70E2-5D9C-FC95-89038243FCEC}"/>
              </a:ext>
            </a:extLst>
          </p:cNvPr>
          <p:cNvSpPr txBox="1"/>
          <p:nvPr/>
        </p:nvSpPr>
        <p:spPr>
          <a:xfrm>
            <a:off x="8136083" y="3652610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Simulated trajectory</a:t>
            </a:r>
          </a:p>
        </p:txBody>
      </p:sp>
      <p:sp>
        <p:nvSpPr>
          <p:cNvPr id="22" name="TextBox 16">
            <a:extLst>
              <a:ext uri="{FF2B5EF4-FFF2-40B4-BE49-F238E27FC236}">
                <a16:creationId xmlns:a16="http://schemas.microsoft.com/office/drawing/2014/main" id="{45CC4FF5-F626-7431-84B4-7275DF226E0C}"/>
              </a:ext>
            </a:extLst>
          </p:cNvPr>
          <p:cNvSpPr txBox="1"/>
          <p:nvPr/>
        </p:nvSpPr>
        <p:spPr>
          <a:xfrm>
            <a:off x="1389452" y="3602759"/>
            <a:ext cx="2086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 dirty="0">
                <a:solidFill>
                  <a:srgbClr val="0070C0"/>
                </a:solidFill>
              </a:rPr>
              <a:t>Observed</a:t>
            </a:r>
            <a:r>
              <a:rPr lang="en-US" b="1" dirty="0">
                <a:solidFill>
                  <a:srgbClr val="0070C0"/>
                </a:solidFill>
              </a:rPr>
              <a:t> trajectory</a:t>
            </a:r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8C73DFC8-CCBA-063A-DFC6-99373E10056D}"/>
              </a:ext>
            </a:extLst>
          </p:cNvPr>
          <p:cNvSpPr/>
          <p:nvPr/>
        </p:nvSpPr>
        <p:spPr>
          <a:xfrm>
            <a:off x="7432213" y="1987016"/>
            <a:ext cx="3266267" cy="1406945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1" name="Pfeil: nach oben und unten 10">
            <a:extLst>
              <a:ext uri="{FF2B5EF4-FFF2-40B4-BE49-F238E27FC236}">
                <a16:creationId xmlns:a16="http://schemas.microsoft.com/office/drawing/2014/main" id="{52BF7703-2AB3-0D87-E3BC-4B5F3DD12CD0}"/>
              </a:ext>
            </a:extLst>
          </p:cNvPr>
          <p:cNvSpPr/>
          <p:nvPr/>
        </p:nvSpPr>
        <p:spPr>
          <a:xfrm rot="5400000">
            <a:off x="4852513" y="3110207"/>
            <a:ext cx="1686129" cy="3279321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DBDCEA5-D5C0-F529-A819-1F327BF04BD4}"/>
              </a:ext>
            </a:extLst>
          </p:cNvPr>
          <p:cNvSpPr txBox="1"/>
          <p:nvPr/>
        </p:nvSpPr>
        <p:spPr>
          <a:xfrm>
            <a:off x="4378849" y="4466566"/>
            <a:ext cx="26623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Agreement in geometrical</a:t>
            </a:r>
            <a:br>
              <a:rPr lang="en-DE" b="1" dirty="0">
                <a:solidFill>
                  <a:schemeClr val="bg1"/>
                </a:solidFill>
              </a:rPr>
            </a:br>
            <a:r>
              <a:rPr lang="en-DE" b="1" dirty="0">
                <a:solidFill>
                  <a:schemeClr val="bg1"/>
                </a:solidFill>
              </a:rPr>
              <a:t> and temporal structure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18DBC093-8E77-7792-428E-1C4455D916D6}"/>
              </a:ext>
            </a:extLst>
          </p:cNvPr>
          <p:cNvSpPr txBox="1"/>
          <p:nvPr/>
        </p:nvSpPr>
        <p:spPr>
          <a:xfrm>
            <a:off x="3700505" y="2389067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57C96639-CBD2-0E72-86C5-A805322C73A3}"/>
              </a:ext>
            </a:extLst>
          </p:cNvPr>
          <p:cNvSpPr txBox="1"/>
          <p:nvPr/>
        </p:nvSpPr>
        <p:spPr>
          <a:xfrm>
            <a:off x="7459912" y="2058968"/>
            <a:ext cx="31549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70C0"/>
                </a:solidFill>
              </a:rPr>
              <a:t>Generic </a:t>
            </a:r>
            <a:r>
              <a:rPr lang="en-DE" b="1" dirty="0">
                <a:solidFill>
                  <a:srgbClr val="0070C0"/>
                </a:solidFill>
              </a:rPr>
              <a:t>reconstruction model</a:t>
            </a:r>
            <a:endParaRPr 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C8FE6EEE-5FA8-B9DC-310E-5502D378FE9E}"/>
                  </a:ext>
                </a:extLst>
              </p:cNvPr>
              <p:cNvSpPr txBox="1"/>
              <p:nvPr/>
            </p:nvSpPr>
            <p:spPr>
              <a:xfrm>
                <a:off x="7618797" y="2499542"/>
                <a:ext cx="3986012" cy="658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de-DE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DE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de-DE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</m:sub>
                      </m:sSub>
                      <m:r>
                        <a:rPr lang="en-DE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DE" b="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DE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DE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DE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1" i="0" smtClean="0">
                              <a:latin typeface="Cambria Math"/>
                            </a:rPr>
                            <m:t>𝐱</m:t>
                          </m:r>
                        </m:e>
                        <m:sub>
                          <m:r>
                            <a:rPr lang="de-DE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𝑔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1">
                                  <a:latin typeface="Cambria Math"/>
                                </a:rPr>
                                <m:t>𝐳</m:t>
                              </m:r>
                            </m:e>
                            <m:sub>
                              <m:r>
                                <a:rPr lang="de-DE" i="1">
                                  <a:latin typeface="Cambria Math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4" name="TextBox 26">
                <a:extLst>
                  <a:ext uri="{FF2B5EF4-FFF2-40B4-BE49-F238E27FC236}">
                    <a16:creationId xmlns:a16="http://schemas.microsoft.com/office/drawing/2014/main" id="{C8FE6EEE-5FA8-B9DC-310E-5502D378FE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8797" y="2499542"/>
                <a:ext cx="3986012" cy="658514"/>
              </a:xfrm>
              <a:prstGeom prst="rect">
                <a:avLst/>
              </a:prstGeom>
              <a:blipFill>
                <a:blip r:embed="rId4"/>
                <a:stretch>
                  <a:fillRect b="-1852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fik 14">
            <a:extLst>
              <a:ext uri="{FF2B5EF4-FFF2-40B4-BE49-F238E27FC236}">
                <a16:creationId xmlns:a16="http://schemas.microsoft.com/office/drawing/2014/main" id="{9CC23020-349E-9CC0-AE82-681C5708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840" y="3936098"/>
            <a:ext cx="1858234" cy="1259687"/>
          </a:xfrm>
          <a:prstGeom prst="rect">
            <a:avLst/>
          </a:prstGeom>
        </p:spPr>
      </p:pic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1423BE39-3083-BB41-EEC4-09C29F96577E}"/>
              </a:ext>
            </a:extLst>
          </p:cNvPr>
          <p:cNvCxnSpPr>
            <a:cxnSpLocks/>
          </p:cNvCxnSpPr>
          <p:nvPr/>
        </p:nvCxnSpPr>
        <p:spPr>
          <a:xfrm>
            <a:off x="2025897" y="6434392"/>
            <a:ext cx="99759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FB1A9243-C074-1A3E-BC02-5ACBA10B40F8}"/>
              </a:ext>
            </a:extLst>
          </p:cNvPr>
          <p:cNvCxnSpPr>
            <a:cxnSpLocks/>
          </p:cNvCxnSpPr>
          <p:nvPr/>
        </p:nvCxnSpPr>
        <p:spPr>
          <a:xfrm>
            <a:off x="8812319" y="6514284"/>
            <a:ext cx="99759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6">
            <a:extLst>
              <a:ext uri="{FF2B5EF4-FFF2-40B4-BE49-F238E27FC236}">
                <a16:creationId xmlns:a16="http://schemas.microsoft.com/office/drawing/2014/main" id="{5D4B3529-3E8E-13C0-9B0E-6B3F759ACF61}"/>
              </a:ext>
            </a:extLst>
          </p:cNvPr>
          <p:cNvSpPr txBox="1"/>
          <p:nvPr/>
        </p:nvSpPr>
        <p:spPr>
          <a:xfrm>
            <a:off x="2177127" y="6429178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1600" b="1" dirty="0"/>
              <a:t>Time</a:t>
            </a:r>
            <a:endParaRPr lang="en-US" sz="1600" b="1" dirty="0"/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3EBB816E-C693-231C-DA9C-CD95AFF031B2}"/>
              </a:ext>
            </a:extLst>
          </p:cNvPr>
          <p:cNvSpPr txBox="1"/>
          <p:nvPr/>
        </p:nvSpPr>
        <p:spPr>
          <a:xfrm>
            <a:off x="8899913" y="6512358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1600" b="1" dirty="0"/>
              <a:t>Time</a:t>
            </a:r>
            <a:endParaRPr lang="en-US" sz="1600" b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DB370531-D2F8-00B3-18CB-8BC1BE8B37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718" y="4126681"/>
            <a:ext cx="1594796" cy="10508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86E47617-73EA-42C8-2525-D127100223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745" y="5163781"/>
            <a:ext cx="3168424" cy="1117012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2F2B3AF1-C053-1640-FE2F-0E5A9FD0FD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0137" y="5134092"/>
            <a:ext cx="3168424" cy="1125655"/>
          </a:xfrm>
          <a:prstGeom prst="rect">
            <a:avLst/>
          </a:prstGeom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1F5654AD-6AA6-CDD2-70DC-5E6AA16CC927}"/>
              </a:ext>
            </a:extLst>
          </p:cNvPr>
          <p:cNvSpPr/>
          <p:nvPr/>
        </p:nvSpPr>
        <p:spPr>
          <a:xfrm>
            <a:off x="1545028" y="27032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Dynamical Systems Reconstructions (DSR)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67823700-6CDE-D179-709D-67D81150B60B}"/>
              </a:ext>
            </a:extLst>
          </p:cNvPr>
          <p:cNvSpPr/>
          <p:nvPr/>
        </p:nvSpPr>
        <p:spPr>
          <a:xfrm>
            <a:off x="8346224" y="1490978"/>
            <a:ext cx="1628355" cy="42479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U</a:t>
            </a:r>
            <a:r>
              <a:rPr lang="en-DE" sz="1600" b="1" dirty="0" err="1">
                <a:solidFill>
                  <a:schemeClr val="bg1"/>
                </a:solidFill>
              </a:rPr>
              <a:t>niversal</a:t>
            </a:r>
            <a:r>
              <a:rPr lang="en-DE" sz="1600" b="1" dirty="0">
                <a:solidFill>
                  <a:schemeClr val="bg1"/>
                </a:solidFill>
              </a:rPr>
              <a:t> approximator </a:t>
            </a:r>
          </a:p>
        </p:txBody>
      </p:sp>
    </p:spTree>
    <p:extLst>
      <p:ext uri="{BB962C8B-B14F-4D97-AF65-F5344CB8AC3E}">
        <p14:creationId xmlns:p14="http://schemas.microsoft.com/office/powerpoint/2010/main" val="2605890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CB08F-7EF4-BF4A-69AF-E0C7CC37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52" y="363114"/>
            <a:ext cx="10515600" cy="1325563"/>
          </a:xfrm>
        </p:spPr>
        <p:txBody>
          <a:bodyPr/>
          <a:lstStyle/>
          <a:p>
            <a:r>
              <a:rPr lang="en-DE" dirty="0"/>
              <a:t>	</a:t>
            </a:r>
          </a:p>
        </p:txBody>
      </p:sp>
      <p:sp>
        <p:nvSpPr>
          <p:cNvPr id="24" name="Right Arrow 8">
            <a:extLst>
              <a:ext uri="{FF2B5EF4-FFF2-40B4-BE49-F238E27FC236}">
                <a16:creationId xmlns:a16="http://schemas.microsoft.com/office/drawing/2014/main" id="{06E20CD0-AB65-D6DA-F3B7-6A9F28109AC2}"/>
              </a:ext>
            </a:extLst>
          </p:cNvPr>
          <p:cNvSpPr/>
          <p:nvPr/>
        </p:nvSpPr>
        <p:spPr>
          <a:xfrm rot="10800000" flipH="1">
            <a:off x="4500653" y="2933070"/>
            <a:ext cx="1351583" cy="74232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37DF0D72-FE7E-6AB1-15B0-AC37DE763247}"/>
              </a:ext>
            </a:extLst>
          </p:cNvPr>
          <p:cNvSpPr txBox="1"/>
          <p:nvPr/>
        </p:nvSpPr>
        <p:spPr>
          <a:xfrm>
            <a:off x="2094280" y="2438530"/>
            <a:ext cx="229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Gaussian Obs.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6EDB58AB-B1D5-2559-CB15-C34C12D73664}"/>
              </a:ext>
            </a:extLst>
          </p:cNvPr>
          <p:cNvSpPr/>
          <p:nvPr/>
        </p:nvSpPr>
        <p:spPr>
          <a:xfrm>
            <a:off x="1559710" y="2370790"/>
            <a:ext cx="2705197" cy="3882200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D12107-7C64-D95C-61BE-9462EBC26034}"/>
              </a:ext>
            </a:extLst>
          </p:cNvPr>
          <p:cNvSpPr txBox="1"/>
          <p:nvPr/>
        </p:nvSpPr>
        <p:spPr>
          <a:xfrm>
            <a:off x="4497077" y="3100409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2813FDC-5C7B-A8D1-B412-79B5DA166A95}"/>
              </a:ext>
            </a:extLst>
          </p:cNvPr>
          <p:cNvSpPr/>
          <p:nvPr/>
        </p:nvSpPr>
        <p:spPr>
          <a:xfrm>
            <a:off x="1280695" y="277859"/>
            <a:ext cx="9753775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DSR from Multimodal Time Series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6C79AAB8-DE44-3DF4-9BB9-6CE4DEA818B3}"/>
              </a:ext>
            </a:extLst>
          </p:cNvPr>
          <p:cNvSpPr txBox="1"/>
          <p:nvPr/>
        </p:nvSpPr>
        <p:spPr>
          <a:xfrm>
            <a:off x="2086511" y="3487274"/>
            <a:ext cx="229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 dirty="0">
                <a:solidFill>
                  <a:srgbClr val="00B050"/>
                </a:solidFill>
              </a:rPr>
              <a:t>Ordinal Obs.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6C25D693-85EB-C096-673F-DA730549066D}"/>
              </a:ext>
            </a:extLst>
          </p:cNvPr>
          <p:cNvSpPr txBox="1"/>
          <p:nvPr/>
        </p:nvSpPr>
        <p:spPr>
          <a:xfrm>
            <a:off x="2133937" y="4528902"/>
            <a:ext cx="229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 dirty="0">
                <a:solidFill>
                  <a:srgbClr val="7030A0"/>
                </a:solidFill>
              </a:rPr>
              <a:t>Poisson Obs.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30E9F89-DC75-A51A-7299-DBC80D8E369F}"/>
              </a:ext>
            </a:extLst>
          </p:cNvPr>
          <p:cNvCxnSpPr>
            <a:cxnSpLocks/>
          </p:cNvCxnSpPr>
          <p:nvPr/>
        </p:nvCxnSpPr>
        <p:spPr>
          <a:xfrm>
            <a:off x="2408257" y="5827407"/>
            <a:ext cx="99759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6">
            <a:extLst>
              <a:ext uri="{FF2B5EF4-FFF2-40B4-BE49-F238E27FC236}">
                <a16:creationId xmlns:a16="http://schemas.microsoft.com/office/drawing/2014/main" id="{4C690D7F-819C-8BC3-12B4-CB58DE0B0662}"/>
              </a:ext>
            </a:extLst>
          </p:cNvPr>
          <p:cNvSpPr txBox="1"/>
          <p:nvPr/>
        </p:nvSpPr>
        <p:spPr>
          <a:xfrm>
            <a:off x="2521078" y="5854489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1600" b="1" dirty="0"/>
              <a:t>Time</a:t>
            </a:r>
            <a:endParaRPr lang="en-US" sz="1600" b="1" dirty="0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545A040-651C-9654-BE9F-3BD1509A2DD9}"/>
              </a:ext>
            </a:extLst>
          </p:cNvPr>
          <p:cNvSpPr/>
          <p:nvPr/>
        </p:nvSpPr>
        <p:spPr>
          <a:xfrm>
            <a:off x="1545087" y="1426253"/>
            <a:ext cx="2636199" cy="7647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Measurements </a:t>
            </a:r>
            <a:br>
              <a:rPr lang="en-DE" sz="1600" b="1" dirty="0">
                <a:solidFill>
                  <a:schemeClr val="bg1"/>
                </a:solidFill>
              </a:rPr>
            </a:br>
            <a:r>
              <a:rPr lang="en-DE" sz="1600" b="1" dirty="0">
                <a:solidFill>
                  <a:schemeClr val="bg1"/>
                </a:solidFill>
              </a:rPr>
              <a:t>(psychology, neuroscience, climate science etc.)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F9812CB-2FB7-B10E-D2B5-723267626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10" y="3871299"/>
            <a:ext cx="2604210" cy="67488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E1309C5-CA1D-4E5B-F6C9-DEFC3A149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31" y="4881473"/>
            <a:ext cx="2724405" cy="706031"/>
          </a:xfrm>
          <a:prstGeom prst="rect">
            <a:avLst/>
          </a:prstGeom>
        </p:spPr>
      </p:pic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2D425393-4F68-8E08-BB72-74CE01ED2E05}"/>
              </a:ext>
            </a:extLst>
          </p:cNvPr>
          <p:cNvSpPr/>
          <p:nvPr/>
        </p:nvSpPr>
        <p:spPr>
          <a:xfrm>
            <a:off x="89580" y="3084505"/>
            <a:ext cx="1265578" cy="3188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continuous 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A4B09DE2-B4D7-F775-3611-F2BD41262EA3}"/>
              </a:ext>
            </a:extLst>
          </p:cNvPr>
          <p:cNvSpPr/>
          <p:nvPr/>
        </p:nvSpPr>
        <p:spPr>
          <a:xfrm>
            <a:off x="104406" y="4719943"/>
            <a:ext cx="1276841" cy="3188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discrete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C1C61ACD-44AC-DB65-6CB2-16021A34C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86" y="2802981"/>
            <a:ext cx="2705197" cy="7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284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12CB08F-7EF4-BF4A-69AF-E0C7CC371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552" y="363114"/>
            <a:ext cx="10515600" cy="1325563"/>
          </a:xfrm>
        </p:spPr>
        <p:txBody>
          <a:bodyPr/>
          <a:lstStyle/>
          <a:p>
            <a:r>
              <a:rPr lang="en-DE" dirty="0"/>
              <a:t>	</a:t>
            </a:r>
          </a:p>
        </p:txBody>
      </p:sp>
      <p:sp>
        <p:nvSpPr>
          <p:cNvPr id="24" name="Right Arrow 8">
            <a:extLst>
              <a:ext uri="{FF2B5EF4-FFF2-40B4-BE49-F238E27FC236}">
                <a16:creationId xmlns:a16="http://schemas.microsoft.com/office/drawing/2014/main" id="{06E20CD0-AB65-D6DA-F3B7-6A9F28109AC2}"/>
              </a:ext>
            </a:extLst>
          </p:cNvPr>
          <p:cNvSpPr/>
          <p:nvPr/>
        </p:nvSpPr>
        <p:spPr>
          <a:xfrm rot="10800000" flipH="1">
            <a:off x="4500653" y="2933070"/>
            <a:ext cx="1351583" cy="742322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37DF0D72-FE7E-6AB1-15B0-AC37DE763247}"/>
              </a:ext>
            </a:extLst>
          </p:cNvPr>
          <p:cNvSpPr txBox="1"/>
          <p:nvPr/>
        </p:nvSpPr>
        <p:spPr>
          <a:xfrm>
            <a:off x="2006235" y="2450410"/>
            <a:ext cx="229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Gaussian Obs.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8" name="Rounded Rectangle 3">
            <a:extLst>
              <a:ext uri="{FF2B5EF4-FFF2-40B4-BE49-F238E27FC236}">
                <a16:creationId xmlns:a16="http://schemas.microsoft.com/office/drawing/2014/main" id="{6EDB58AB-B1D5-2559-CB15-C34C12D73664}"/>
              </a:ext>
            </a:extLst>
          </p:cNvPr>
          <p:cNvSpPr/>
          <p:nvPr/>
        </p:nvSpPr>
        <p:spPr>
          <a:xfrm>
            <a:off x="1559710" y="2370790"/>
            <a:ext cx="2705197" cy="3882200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E5D12107-7C64-D95C-61BE-9462EBC26034}"/>
              </a:ext>
            </a:extLst>
          </p:cNvPr>
          <p:cNvSpPr txBox="1"/>
          <p:nvPr/>
        </p:nvSpPr>
        <p:spPr>
          <a:xfrm>
            <a:off x="4503170" y="3102709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Inference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E1E168B-14B3-4123-1772-7902B5FE3513}"/>
              </a:ext>
            </a:extLst>
          </p:cNvPr>
          <p:cNvSpPr txBox="1"/>
          <p:nvPr/>
        </p:nvSpPr>
        <p:spPr>
          <a:xfrm>
            <a:off x="7693245" y="1538368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A2813FDC-5C7B-A8D1-B412-79B5DA166A95}"/>
              </a:ext>
            </a:extLst>
          </p:cNvPr>
          <p:cNvSpPr/>
          <p:nvPr/>
        </p:nvSpPr>
        <p:spPr>
          <a:xfrm>
            <a:off x="1280695" y="277859"/>
            <a:ext cx="9753775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DSR from Multimodal Time Series</a:t>
            </a:r>
          </a:p>
        </p:txBody>
      </p:sp>
      <p:sp>
        <p:nvSpPr>
          <p:cNvPr id="3" name="TextBox 12">
            <a:extLst>
              <a:ext uri="{FF2B5EF4-FFF2-40B4-BE49-F238E27FC236}">
                <a16:creationId xmlns:a16="http://schemas.microsoft.com/office/drawing/2014/main" id="{6C79AAB8-DE44-3DF4-9BB9-6CE4DEA818B3}"/>
              </a:ext>
            </a:extLst>
          </p:cNvPr>
          <p:cNvSpPr txBox="1"/>
          <p:nvPr/>
        </p:nvSpPr>
        <p:spPr>
          <a:xfrm>
            <a:off x="2086511" y="3487274"/>
            <a:ext cx="229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 dirty="0">
                <a:solidFill>
                  <a:srgbClr val="00B050"/>
                </a:solidFill>
              </a:rPr>
              <a:t>Ordinal Obs.</a:t>
            </a:r>
            <a:endParaRPr lang="en-US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40A02610-55D9-530B-0831-67B1B5131749}"/>
                  </a:ext>
                </a:extLst>
              </p:cNvPr>
              <p:cNvSpPr/>
              <p:nvPr/>
            </p:nvSpPr>
            <p:spPr>
              <a:xfrm>
                <a:off x="7652138" y="1466749"/>
                <a:ext cx="700019" cy="6591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400" b="1" i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de-DE" sz="2400" b="1" dirty="0"/>
              </a:p>
            </p:txBody>
          </p:sp>
        </mc:Choice>
        <mc:Fallback xmlns="">
          <p:sp>
            <p:nvSpPr>
              <p:cNvPr id="19" name="Ellipse 18">
                <a:extLst>
                  <a:ext uri="{FF2B5EF4-FFF2-40B4-BE49-F238E27FC236}">
                    <a16:creationId xmlns:a16="http://schemas.microsoft.com/office/drawing/2014/main" id="{40A02610-55D9-530B-0831-67B1B513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2138" y="1466749"/>
                <a:ext cx="700019" cy="65914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1913FC93-18F4-A182-CFDA-112D553AED43}"/>
                  </a:ext>
                </a:extLst>
              </p:cNvPr>
              <p:cNvSpPr/>
              <p:nvPr/>
            </p:nvSpPr>
            <p:spPr>
              <a:xfrm>
                <a:off x="9031739" y="1487999"/>
                <a:ext cx="700019" cy="65914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400" b="1" i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DE" sz="2400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0" name="Ellipse 19">
                <a:extLst>
                  <a:ext uri="{FF2B5EF4-FFF2-40B4-BE49-F238E27FC236}">
                    <a16:creationId xmlns:a16="http://schemas.microsoft.com/office/drawing/2014/main" id="{1913FC93-18F4-A182-CFDA-112D553AED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1739" y="1487999"/>
                <a:ext cx="700019" cy="65914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0DDD68CD-0071-B925-9DB2-032E6D6831E2}"/>
                  </a:ext>
                </a:extLst>
              </p:cNvPr>
              <p:cNvSpPr/>
              <p:nvPr/>
            </p:nvSpPr>
            <p:spPr>
              <a:xfrm>
                <a:off x="6313411" y="1500627"/>
                <a:ext cx="659145" cy="633891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/>
                  </a:gs>
                  <a:gs pos="50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bg1"/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400" b="1" i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de-DE" sz="2400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de-DE" sz="2400" dirty="0"/>
              </a:p>
            </p:txBody>
          </p:sp>
        </mc:Choice>
        <mc:Fallback xmlns="">
          <p:sp>
            <p:nvSpPr>
              <p:cNvPr id="27" name="Ellipse 26">
                <a:extLst>
                  <a:ext uri="{FF2B5EF4-FFF2-40B4-BE49-F238E27FC236}">
                    <a16:creationId xmlns:a16="http://schemas.microsoft.com/office/drawing/2014/main" id="{0DDD68CD-0071-B925-9DB2-032E6D6831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411" y="1500627"/>
                <a:ext cx="659145" cy="633891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255F887B-512E-52CD-A15E-1C5CF31F219A}"/>
              </a:ext>
            </a:extLst>
          </p:cNvPr>
          <p:cNvCxnSpPr>
            <a:cxnSpLocks/>
          </p:cNvCxnSpPr>
          <p:nvPr/>
        </p:nvCxnSpPr>
        <p:spPr>
          <a:xfrm>
            <a:off x="6972556" y="1796323"/>
            <a:ext cx="700019" cy="0"/>
          </a:xfrm>
          <a:prstGeom prst="straightConnector1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3E420B76-9D47-E5B1-7B72-C4801AD6CCF6}"/>
              </a:ext>
            </a:extLst>
          </p:cNvPr>
          <p:cNvCxnSpPr>
            <a:cxnSpLocks/>
          </p:cNvCxnSpPr>
          <p:nvPr/>
        </p:nvCxnSpPr>
        <p:spPr>
          <a:xfrm flipV="1">
            <a:off x="8352157" y="1796321"/>
            <a:ext cx="679582" cy="1"/>
          </a:xfrm>
          <a:prstGeom prst="straightConnector1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12">
            <a:extLst>
              <a:ext uri="{FF2B5EF4-FFF2-40B4-BE49-F238E27FC236}">
                <a16:creationId xmlns:a16="http://schemas.microsoft.com/office/drawing/2014/main" id="{6C25D693-85EB-C096-673F-DA730549066D}"/>
              </a:ext>
            </a:extLst>
          </p:cNvPr>
          <p:cNvSpPr txBox="1"/>
          <p:nvPr/>
        </p:nvSpPr>
        <p:spPr>
          <a:xfrm>
            <a:off x="2102958" y="4524138"/>
            <a:ext cx="2297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 dirty="0">
                <a:solidFill>
                  <a:srgbClr val="7030A0"/>
                </a:solidFill>
              </a:rPr>
              <a:t>Poisson Obs.</a:t>
            </a:r>
            <a:endParaRPr lang="en-US" b="1" dirty="0">
              <a:solidFill>
                <a:srgbClr val="7030A0"/>
              </a:solidFill>
            </a:endParaRPr>
          </a:p>
        </p:txBody>
      </p:sp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230E9F89-DC75-A51A-7299-DBC80D8E369F}"/>
              </a:ext>
            </a:extLst>
          </p:cNvPr>
          <p:cNvCxnSpPr>
            <a:cxnSpLocks/>
          </p:cNvCxnSpPr>
          <p:nvPr/>
        </p:nvCxnSpPr>
        <p:spPr>
          <a:xfrm>
            <a:off x="2408257" y="5827407"/>
            <a:ext cx="997595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16">
            <a:extLst>
              <a:ext uri="{FF2B5EF4-FFF2-40B4-BE49-F238E27FC236}">
                <a16:creationId xmlns:a16="http://schemas.microsoft.com/office/drawing/2014/main" id="{4C690D7F-819C-8BC3-12B4-CB58DE0B0662}"/>
              </a:ext>
            </a:extLst>
          </p:cNvPr>
          <p:cNvSpPr txBox="1"/>
          <p:nvPr/>
        </p:nvSpPr>
        <p:spPr>
          <a:xfrm>
            <a:off x="2521078" y="5854489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sz="1600" b="1" dirty="0"/>
              <a:t>Time</a:t>
            </a:r>
            <a:endParaRPr lang="en-US" sz="16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CEDC5DCB-DCDA-B41B-680E-E083B13BBFB2}"/>
                  </a:ext>
                </a:extLst>
              </p:cNvPr>
              <p:cNvSpPr txBox="1"/>
              <p:nvPr/>
            </p:nvSpPr>
            <p:spPr>
              <a:xfrm>
                <a:off x="6328677" y="3403327"/>
                <a:ext cx="3725848" cy="10558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DE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ϕ</m:t>
                      </m:r>
                      <m:d>
                        <m:dPr>
                          <m:ctrlPr>
                            <a:rPr lang="en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b="1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  <m:r>
                                <a:rPr lang="en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DE" i="1"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a:rPr lang="en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  <m:r>
                            <a:rPr lang="en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sup>
                        <m:e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DE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α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en-DE" i="1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DE"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0,</m:t>
                              </m:r>
                              <m:sSub>
                                <m:sSubPr>
                                  <m:ctrlPr>
                                    <a:rPr lang="en-DE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DE" i="1"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DE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DE" b="1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DE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DE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47" name="Textfeld 46">
                <a:extLst>
                  <a:ext uri="{FF2B5EF4-FFF2-40B4-BE49-F238E27FC236}">
                    <a16:creationId xmlns:a16="http://schemas.microsoft.com/office/drawing/2014/main" id="{CEDC5DCB-DCDA-B41B-680E-E083B13BBF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8677" y="3403327"/>
                <a:ext cx="3725848" cy="105586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5C6DE46-0924-BC75-FBF1-8D185233CAD6}"/>
                  </a:ext>
                </a:extLst>
              </p:cNvPr>
              <p:cNvSpPr txBox="1"/>
              <p:nvPr/>
            </p:nvSpPr>
            <p:spPr>
              <a:xfrm>
                <a:off x="6193135" y="3016088"/>
                <a:ext cx="380524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DE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DE" b="1" i="1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DE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DE" b="1" i="1">
                          <a:latin typeface="Cambria Math" panose="02040503050406030204" pitchFamily="18" charset="0"/>
                        </a:rPr>
                        <m:t>𝑾</m:t>
                      </m:r>
                      <m:r>
                        <m:rPr>
                          <m:sty m:val="p"/>
                        </m:rPr>
                        <a:rPr lang="en-DE">
                          <a:latin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DE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DE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DE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DE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DE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DE" b="1" i="1">
                          <a:latin typeface="Cambria Math" panose="02040503050406030204" pitchFamily="18" charset="0"/>
                        </a:rPr>
                        <m:t>𝒉</m:t>
                      </m:r>
                    </m:oMath>
                  </m:oMathPara>
                </a14:m>
                <a:endParaRPr lang="en-DE" dirty="0"/>
              </a:p>
            </p:txBody>
          </p:sp>
        </mc:Choice>
        <mc:Fallback xmlns=""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C5C6DE46-0924-BC75-FBF1-8D185233C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3135" y="3016088"/>
                <a:ext cx="380524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423EA840-CC14-1445-142C-3627747E5F08}"/>
                  </a:ext>
                </a:extLst>
              </p:cNvPr>
              <p:cNvSpPr txBox="1"/>
              <p:nvPr/>
            </p:nvSpPr>
            <p:spPr>
              <a:xfrm>
                <a:off x="5040852" y="5457813"/>
                <a:ext cx="1772975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b="0" dirty="0"/>
                  <a:t> </a:t>
                </a:r>
                <a14:m>
                  <m:oMath xmlns:m="http://schemas.openxmlformats.org/officeDocument/2006/math"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∼ </m:t>
                    </m:r>
                    <m:r>
                      <a:rPr lang="en-DE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𝒩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DE" sz="1600" b="1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B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DE" sz="1600" b="1" i="0" smtClean="0"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sz="1600" dirty="0"/>
              </a:p>
            </p:txBody>
          </p:sp>
        </mc:Choice>
        <mc:Fallback xmlns=""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423EA840-CC14-1445-142C-3627747E5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852" y="5457813"/>
                <a:ext cx="1772975" cy="492443"/>
              </a:xfrm>
              <a:prstGeom prst="rect">
                <a:avLst/>
              </a:prstGeom>
              <a:blipFill>
                <a:blip r:embed="rId7"/>
                <a:stretch>
                  <a:fillRect l="-3093" t="-12346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D297A9A7-21A3-6585-BE8C-D12C1A0A44EA}"/>
                  </a:ext>
                </a:extLst>
              </p:cNvPr>
              <p:cNvSpPr txBox="1"/>
              <p:nvPr/>
            </p:nvSpPr>
            <p:spPr>
              <a:xfrm>
                <a:off x="7127002" y="5458774"/>
                <a:ext cx="201000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 smtClean="0">
                            <a:latin typeface="Cambria Math" panose="02040503050406030204" pitchFamily="18" charset="0"/>
                          </a:rPr>
                          <m:t>𝒐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b="0" dirty="0"/>
                  <a:t> </a:t>
                </a:r>
                <a14:m>
                  <m:oMath xmlns:m="http://schemas.openxmlformats.org/officeDocument/2006/math"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∼ 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Ordinal(</a:t>
                </a:r>
                <a14:m>
                  <m:oMath xmlns:m="http://schemas.openxmlformats.org/officeDocument/2006/math"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sz="1600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D297A9A7-21A3-6585-BE8C-D12C1A0A4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002" y="5458774"/>
                <a:ext cx="2010008" cy="492443"/>
              </a:xfrm>
              <a:prstGeom prst="rect">
                <a:avLst/>
              </a:prstGeom>
              <a:blipFill>
                <a:blip r:embed="rId8"/>
                <a:stretch>
                  <a:fillRect l="-2424" t="-12346" r="-1818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D890B6D5-3BF3-4E5A-0CCE-D1C782628C7C}"/>
                  </a:ext>
                </a:extLst>
              </p:cNvPr>
              <p:cNvSpPr txBox="1"/>
              <p:nvPr/>
            </p:nvSpPr>
            <p:spPr>
              <a:xfrm>
                <a:off x="9474490" y="5505987"/>
                <a:ext cx="1956627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DE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DE" sz="1600" b="0" dirty="0"/>
                  <a:t> </a:t>
                </a:r>
                <a14:m>
                  <m:oMath xmlns:m="http://schemas.openxmlformats.org/officeDocument/2006/math"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∼ 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Poisson(</a:t>
                </a:r>
                <a14:m>
                  <m:oMath xmlns:m="http://schemas.openxmlformats.org/officeDocument/2006/math"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𝜆</m:t>
                    </m:r>
                    <m:sSub>
                      <m:sSubPr>
                        <m:ctrlPr>
                          <a:rPr lang="en-DE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DE" sz="16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DE" sz="1600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DE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DE" sz="1600" dirty="0"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endParaRPr lang="en-DE" sz="1600" dirty="0"/>
              </a:p>
            </p:txBody>
          </p:sp>
        </mc:Choice>
        <mc:Fallback xmlns=""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D890B6D5-3BF3-4E5A-0CCE-D1C782628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4490" y="5505987"/>
                <a:ext cx="1956627" cy="492443"/>
              </a:xfrm>
              <a:prstGeom prst="rect">
                <a:avLst/>
              </a:prstGeom>
              <a:blipFill>
                <a:blip r:embed="rId9"/>
                <a:stretch>
                  <a:fillRect l="-3738" t="-12346" r="-4984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hteck: abgerundete Ecken 55">
            <a:extLst>
              <a:ext uri="{FF2B5EF4-FFF2-40B4-BE49-F238E27FC236}">
                <a16:creationId xmlns:a16="http://schemas.microsoft.com/office/drawing/2014/main" id="{C40E7533-E451-D860-D045-95BD965A8C72}"/>
              </a:ext>
            </a:extLst>
          </p:cNvPr>
          <p:cNvSpPr/>
          <p:nvPr/>
        </p:nvSpPr>
        <p:spPr>
          <a:xfrm>
            <a:off x="7380757" y="5013525"/>
            <a:ext cx="1440517" cy="24420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Ordinal Obs.</a:t>
            </a:r>
          </a:p>
        </p:txBody>
      </p:sp>
      <p:sp>
        <p:nvSpPr>
          <p:cNvPr id="57" name="Rechteck: abgerundete Ecken 56">
            <a:extLst>
              <a:ext uri="{FF2B5EF4-FFF2-40B4-BE49-F238E27FC236}">
                <a16:creationId xmlns:a16="http://schemas.microsoft.com/office/drawing/2014/main" id="{D242E182-2633-2C4C-0025-5DCD01E4A23F}"/>
              </a:ext>
            </a:extLst>
          </p:cNvPr>
          <p:cNvSpPr/>
          <p:nvPr/>
        </p:nvSpPr>
        <p:spPr>
          <a:xfrm>
            <a:off x="9717765" y="5069964"/>
            <a:ext cx="1440517" cy="244206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Poisson Obs.</a:t>
            </a:r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FAA7AB3B-7364-F749-B7C0-C4D5B8D1FE80}"/>
              </a:ext>
            </a:extLst>
          </p:cNvPr>
          <p:cNvSpPr/>
          <p:nvPr/>
        </p:nvSpPr>
        <p:spPr>
          <a:xfrm>
            <a:off x="5096621" y="5013525"/>
            <a:ext cx="1440517" cy="244206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Gaussian</a:t>
            </a:r>
            <a:r>
              <a:rPr lang="en-DE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DE" sz="1600" b="1" dirty="0">
                <a:solidFill>
                  <a:schemeClr val="bg1"/>
                </a:solidFill>
              </a:rPr>
              <a:t>Obs.</a:t>
            </a:r>
          </a:p>
        </p:txBody>
      </p:sp>
      <p:sp>
        <p:nvSpPr>
          <p:cNvPr id="64" name="Rounded Rectangle 3">
            <a:extLst>
              <a:ext uri="{FF2B5EF4-FFF2-40B4-BE49-F238E27FC236}">
                <a16:creationId xmlns:a16="http://schemas.microsoft.com/office/drawing/2014/main" id="{14B1999C-9317-8533-6EAB-7029D2627F3D}"/>
              </a:ext>
            </a:extLst>
          </p:cNvPr>
          <p:cNvSpPr/>
          <p:nvPr/>
        </p:nvSpPr>
        <p:spPr>
          <a:xfrm>
            <a:off x="6249279" y="2946127"/>
            <a:ext cx="3805246" cy="1298242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65" name="Rounded Rectangle 3">
            <a:extLst>
              <a:ext uri="{FF2B5EF4-FFF2-40B4-BE49-F238E27FC236}">
                <a16:creationId xmlns:a16="http://schemas.microsoft.com/office/drawing/2014/main" id="{2FA34B35-A454-C6C9-776E-4D59AD0B6079}"/>
              </a:ext>
            </a:extLst>
          </p:cNvPr>
          <p:cNvSpPr/>
          <p:nvPr/>
        </p:nvSpPr>
        <p:spPr>
          <a:xfrm>
            <a:off x="7065022" y="4916393"/>
            <a:ext cx="2071988" cy="1100336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66" name="Rounded Rectangle 3">
            <a:extLst>
              <a:ext uri="{FF2B5EF4-FFF2-40B4-BE49-F238E27FC236}">
                <a16:creationId xmlns:a16="http://schemas.microsoft.com/office/drawing/2014/main" id="{829023E8-5265-1D88-BC9A-F77EC5CBF55A}"/>
              </a:ext>
            </a:extLst>
          </p:cNvPr>
          <p:cNvSpPr/>
          <p:nvPr/>
        </p:nvSpPr>
        <p:spPr>
          <a:xfrm>
            <a:off x="9364252" y="4921456"/>
            <a:ext cx="2147544" cy="1100336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67" name="Rounded Rectangle 3">
            <a:extLst>
              <a:ext uri="{FF2B5EF4-FFF2-40B4-BE49-F238E27FC236}">
                <a16:creationId xmlns:a16="http://schemas.microsoft.com/office/drawing/2014/main" id="{B8E3DB1D-9E67-D78A-FAAF-B8F071D22238}"/>
              </a:ext>
            </a:extLst>
          </p:cNvPr>
          <p:cNvSpPr/>
          <p:nvPr/>
        </p:nvSpPr>
        <p:spPr>
          <a:xfrm>
            <a:off x="4801654" y="4916393"/>
            <a:ext cx="2025965" cy="1100336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68" name="Rechteck: abgerundete Ecken 67">
            <a:extLst>
              <a:ext uri="{FF2B5EF4-FFF2-40B4-BE49-F238E27FC236}">
                <a16:creationId xmlns:a16="http://schemas.microsoft.com/office/drawing/2014/main" id="{72E85604-F364-8939-4AE9-22D252B150DF}"/>
              </a:ext>
            </a:extLst>
          </p:cNvPr>
          <p:cNvSpPr/>
          <p:nvPr/>
        </p:nvSpPr>
        <p:spPr>
          <a:xfrm>
            <a:off x="7034536" y="2301833"/>
            <a:ext cx="2184016" cy="530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sz="1600" b="1" dirty="0" err="1">
                <a:solidFill>
                  <a:schemeClr val="bg1"/>
                </a:solidFill>
              </a:rPr>
              <a:t>dendPL</a:t>
            </a:r>
            <a:r>
              <a:rPr lang="de-DE" sz="1600" b="1" dirty="0">
                <a:solidFill>
                  <a:schemeClr val="bg1"/>
                </a:solidFill>
              </a:rPr>
              <a:t>RNN</a:t>
            </a:r>
            <a:r>
              <a:rPr lang="en-DE" sz="1600" b="1" dirty="0">
                <a:solidFill>
                  <a:schemeClr val="bg1"/>
                </a:solidFill>
              </a:rPr>
              <a:t> (Brenner, Hess et al., ICML 2022)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7CB19B72-BB1E-CEA0-EEC2-61C7633B18F7}"/>
              </a:ext>
            </a:extLst>
          </p:cNvPr>
          <p:cNvSpPr/>
          <p:nvPr/>
        </p:nvSpPr>
        <p:spPr>
          <a:xfrm>
            <a:off x="5253853" y="1801581"/>
            <a:ext cx="77003" cy="77003"/>
          </a:xfrm>
          <a:prstGeom prst="ellipse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6742DBB8-2BAD-3E80-2BF2-BB71ACDFE6D8}"/>
              </a:ext>
            </a:extLst>
          </p:cNvPr>
          <p:cNvSpPr/>
          <p:nvPr/>
        </p:nvSpPr>
        <p:spPr>
          <a:xfrm>
            <a:off x="5459579" y="1801580"/>
            <a:ext cx="77003" cy="77003"/>
          </a:xfrm>
          <a:prstGeom prst="ellipse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FBDBD9CB-70EF-F0B7-0A02-92492F8FBF98}"/>
              </a:ext>
            </a:extLst>
          </p:cNvPr>
          <p:cNvSpPr/>
          <p:nvPr/>
        </p:nvSpPr>
        <p:spPr>
          <a:xfrm>
            <a:off x="5663507" y="1801579"/>
            <a:ext cx="77003" cy="77003"/>
          </a:xfrm>
          <a:prstGeom prst="ellipse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9CB7B57B-ED11-0338-2858-F4E124458880}"/>
              </a:ext>
            </a:extLst>
          </p:cNvPr>
          <p:cNvSpPr/>
          <p:nvPr/>
        </p:nvSpPr>
        <p:spPr>
          <a:xfrm>
            <a:off x="10281865" y="1804855"/>
            <a:ext cx="77003" cy="77003"/>
          </a:xfrm>
          <a:prstGeom prst="ellipse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CB6B9FF5-4297-6370-CADD-BE88F899C347}"/>
              </a:ext>
            </a:extLst>
          </p:cNvPr>
          <p:cNvSpPr/>
          <p:nvPr/>
        </p:nvSpPr>
        <p:spPr>
          <a:xfrm>
            <a:off x="10487591" y="1804854"/>
            <a:ext cx="77003" cy="77003"/>
          </a:xfrm>
          <a:prstGeom prst="ellipse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D1CA2071-9569-B239-F3F6-19F545BF7FC4}"/>
              </a:ext>
            </a:extLst>
          </p:cNvPr>
          <p:cNvSpPr/>
          <p:nvPr/>
        </p:nvSpPr>
        <p:spPr>
          <a:xfrm>
            <a:off x="10691519" y="1804853"/>
            <a:ext cx="77003" cy="77003"/>
          </a:xfrm>
          <a:prstGeom prst="ellipse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8545A040-651C-9654-BE9F-3BD1509A2DD9}"/>
              </a:ext>
            </a:extLst>
          </p:cNvPr>
          <p:cNvSpPr/>
          <p:nvPr/>
        </p:nvSpPr>
        <p:spPr>
          <a:xfrm>
            <a:off x="1545087" y="1426253"/>
            <a:ext cx="2636199" cy="76475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Measurements </a:t>
            </a:r>
            <a:br>
              <a:rPr lang="en-DE" sz="1600" b="1" dirty="0">
                <a:solidFill>
                  <a:schemeClr val="bg1"/>
                </a:solidFill>
              </a:rPr>
            </a:br>
            <a:r>
              <a:rPr lang="en-DE" sz="1600" b="1" dirty="0">
                <a:solidFill>
                  <a:schemeClr val="bg1"/>
                </a:solidFill>
              </a:rPr>
              <a:t>(psychology, neuroscience, climate science etc.)</a:t>
            </a:r>
          </a:p>
        </p:txBody>
      </p:sp>
      <p:sp>
        <p:nvSpPr>
          <p:cNvPr id="11" name="Pfeil: nach rechts 10">
            <a:extLst>
              <a:ext uri="{FF2B5EF4-FFF2-40B4-BE49-F238E27FC236}">
                <a16:creationId xmlns:a16="http://schemas.microsoft.com/office/drawing/2014/main" id="{41C17828-5AE3-E76F-190D-0D9A74553878}"/>
              </a:ext>
            </a:extLst>
          </p:cNvPr>
          <p:cNvSpPr/>
          <p:nvPr/>
        </p:nvSpPr>
        <p:spPr>
          <a:xfrm rot="5400000">
            <a:off x="7898893" y="4447938"/>
            <a:ext cx="442225" cy="291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12" name="Pfeil: nach rechts 11">
            <a:extLst>
              <a:ext uri="{FF2B5EF4-FFF2-40B4-BE49-F238E27FC236}">
                <a16:creationId xmlns:a16="http://schemas.microsoft.com/office/drawing/2014/main" id="{1784B10A-477F-2492-835D-AD808DDAD620}"/>
              </a:ext>
            </a:extLst>
          </p:cNvPr>
          <p:cNvSpPr/>
          <p:nvPr/>
        </p:nvSpPr>
        <p:spPr>
          <a:xfrm rot="8138744">
            <a:off x="5958531" y="4424904"/>
            <a:ext cx="442225" cy="291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677C3EB8-7DBA-CF1E-9756-CF392A078D6E}"/>
              </a:ext>
            </a:extLst>
          </p:cNvPr>
          <p:cNvSpPr/>
          <p:nvPr/>
        </p:nvSpPr>
        <p:spPr>
          <a:xfrm rot="2261396">
            <a:off x="9648662" y="4432436"/>
            <a:ext cx="442225" cy="291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21CF2E3A-B86D-153A-C355-4BA7A87D8C73}"/>
              </a:ext>
            </a:extLst>
          </p:cNvPr>
          <p:cNvSpPr/>
          <p:nvPr/>
        </p:nvSpPr>
        <p:spPr>
          <a:xfrm>
            <a:off x="10376532" y="2324298"/>
            <a:ext cx="1392662" cy="4852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Math. tractability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F9812CB-2FB7-B10E-D2B5-723267626D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10" y="3871299"/>
            <a:ext cx="2604210" cy="674883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E1309C5-CA1D-4E5B-F6C9-DEFC3A14950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31" y="4881473"/>
            <a:ext cx="2724405" cy="706031"/>
          </a:xfrm>
          <a:prstGeom prst="rect">
            <a:avLst/>
          </a:prstGeom>
        </p:spPr>
      </p:pic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2668D708-F7A2-64DC-8071-1F995A08BFA7}"/>
              </a:ext>
            </a:extLst>
          </p:cNvPr>
          <p:cNvSpPr/>
          <p:nvPr/>
        </p:nvSpPr>
        <p:spPr>
          <a:xfrm>
            <a:off x="10320366" y="3903553"/>
            <a:ext cx="1519626" cy="780723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b="1" dirty="0">
                <a:solidFill>
                  <a:schemeClr val="bg1"/>
                </a:solidFill>
              </a:rPr>
              <a:t>D</a:t>
            </a:r>
            <a:r>
              <a:rPr lang="en-DE" sz="1600" b="1" dirty="0" err="1">
                <a:solidFill>
                  <a:schemeClr val="bg1"/>
                </a:solidFill>
              </a:rPr>
              <a:t>ifferent</a:t>
            </a:r>
            <a:r>
              <a:rPr lang="en-DE" sz="1600" b="1" dirty="0">
                <a:solidFill>
                  <a:schemeClr val="bg1"/>
                </a:solidFill>
              </a:rPr>
              <a:t> distributional assumptions</a:t>
            </a:r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2D425393-4F68-8E08-BB72-74CE01ED2E05}"/>
              </a:ext>
            </a:extLst>
          </p:cNvPr>
          <p:cNvSpPr/>
          <p:nvPr/>
        </p:nvSpPr>
        <p:spPr>
          <a:xfrm>
            <a:off x="89580" y="3084505"/>
            <a:ext cx="1265578" cy="3188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continuous </a:t>
            </a:r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A4B09DE2-B4D7-F775-3611-F2BD41262EA3}"/>
              </a:ext>
            </a:extLst>
          </p:cNvPr>
          <p:cNvSpPr/>
          <p:nvPr/>
        </p:nvSpPr>
        <p:spPr>
          <a:xfrm>
            <a:off x="104406" y="4719943"/>
            <a:ext cx="1276841" cy="318822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discrete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C1C61ACD-44AC-DB65-6CB2-16021A34CF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86" y="2802981"/>
            <a:ext cx="2705197" cy="701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94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8B2506C-ABAA-B4FB-7048-FD353B0373FE}"/>
              </a:ext>
            </a:extLst>
          </p:cNvPr>
          <p:cNvSpPr/>
          <p:nvPr/>
        </p:nvSpPr>
        <p:spPr>
          <a:xfrm>
            <a:off x="1668968" y="157166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Challenges of DSR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9B39819-8911-5AE4-12A9-2DABE07FA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265" y="2547300"/>
            <a:ext cx="6790643" cy="856914"/>
          </a:xfrm>
          <a:prstGeom prst="rect">
            <a:avLst/>
          </a:prstGeom>
        </p:spPr>
      </p:pic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D383C93-DEF8-A24B-6429-DA2ED4F3453E}"/>
              </a:ext>
            </a:extLst>
          </p:cNvPr>
          <p:cNvSpPr/>
          <p:nvPr/>
        </p:nvSpPr>
        <p:spPr>
          <a:xfrm>
            <a:off x="3973008" y="1898111"/>
            <a:ext cx="4372001" cy="466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Divergent loss gradients</a:t>
            </a:r>
            <a:br>
              <a:rPr lang="en-DE" sz="1600" b="1" dirty="0"/>
            </a:br>
            <a:r>
              <a:rPr lang="en-DE" sz="1600" b="1" dirty="0"/>
              <a:t> (</a:t>
            </a:r>
            <a:r>
              <a:rPr lang="en-DE" sz="1600" b="1" dirty="0" err="1"/>
              <a:t>Mikhaeil</a:t>
            </a:r>
            <a:r>
              <a:rPr lang="en-DE" sz="1600" b="1" dirty="0"/>
              <a:t>, </a:t>
            </a:r>
            <a:r>
              <a:rPr lang="en-DE" sz="1600" b="1" dirty="0" err="1"/>
              <a:t>Monfared&amp;Durstewitz</a:t>
            </a:r>
            <a:r>
              <a:rPr lang="en-DE" sz="1600" b="1" dirty="0"/>
              <a:t>, </a:t>
            </a:r>
            <a:r>
              <a:rPr lang="en-DE" sz="1600" b="1" dirty="0" err="1"/>
              <a:t>NeurIPS</a:t>
            </a:r>
            <a:r>
              <a:rPr lang="en-DE" sz="1600" b="1" dirty="0"/>
              <a:t> 2022) 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2D8E48A-68FC-82E2-7E2F-AA0D37C8F527}"/>
              </a:ext>
            </a:extLst>
          </p:cNvPr>
          <p:cNvSpPr/>
          <p:nvPr/>
        </p:nvSpPr>
        <p:spPr>
          <a:xfrm>
            <a:off x="5094682" y="1016074"/>
            <a:ext cx="1853815" cy="393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Chaotic dynamics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BFB9CB5D-C4B8-5E4B-2D55-F325578A9DD3}"/>
              </a:ext>
            </a:extLst>
          </p:cNvPr>
          <p:cNvSpPr/>
          <p:nvPr/>
        </p:nvSpPr>
        <p:spPr>
          <a:xfrm rot="5400000">
            <a:off x="5831792" y="1492720"/>
            <a:ext cx="365587" cy="2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C2326169-A3F7-C07C-6A93-3AA4015EE208}"/>
              </a:ext>
            </a:extLst>
          </p:cNvPr>
          <p:cNvSpPr/>
          <p:nvPr/>
        </p:nvSpPr>
        <p:spPr>
          <a:xfrm>
            <a:off x="2423604" y="934659"/>
            <a:ext cx="6986303" cy="2617577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A4E2FA8-E15C-6898-B478-D032053FD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867" y="981818"/>
            <a:ext cx="964432" cy="65378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0BB15C6-7A28-58BD-5B97-A723CF108E9D}"/>
              </a:ext>
            </a:extLst>
          </p:cNvPr>
          <p:cNvSpPr txBox="1"/>
          <p:nvPr/>
        </p:nvSpPr>
        <p:spPr>
          <a:xfrm>
            <a:off x="325271" y="1252753"/>
            <a:ext cx="1267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000" b="1" dirty="0">
                <a:solidFill>
                  <a:schemeClr val="accent2"/>
                </a:solidFill>
              </a:rPr>
              <a:t>Challenge</a:t>
            </a:r>
          </a:p>
        </p:txBody>
      </p:sp>
    </p:spTree>
    <p:extLst>
      <p:ext uri="{BB962C8B-B14F-4D97-AF65-F5344CB8AC3E}">
        <p14:creationId xmlns:p14="http://schemas.microsoft.com/office/powerpoint/2010/main" val="86478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18B2506C-ABAA-B4FB-7048-FD353B0373FE}"/>
              </a:ext>
            </a:extLst>
          </p:cNvPr>
          <p:cNvSpPr/>
          <p:nvPr/>
        </p:nvSpPr>
        <p:spPr>
          <a:xfrm>
            <a:off x="1668968" y="157166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Challenges of DSR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9B39819-8911-5AE4-12A9-2DABE07FA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265" y="2547300"/>
            <a:ext cx="6790643" cy="85691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DBA36B7-3597-4C8E-551B-24ED19E9E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739" y="4241033"/>
            <a:ext cx="7752423" cy="2206965"/>
          </a:xfrm>
          <a:prstGeom prst="rect">
            <a:avLst/>
          </a:prstGeom>
        </p:spPr>
      </p:pic>
      <p:sp>
        <p:nvSpPr>
          <p:cNvPr id="11" name="TextBox 12">
            <a:extLst>
              <a:ext uri="{FF2B5EF4-FFF2-40B4-BE49-F238E27FC236}">
                <a16:creationId xmlns:a16="http://schemas.microsoft.com/office/drawing/2014/main" id="{29882661-FB88-CC2B-8D7E-E7BB8BC8C1A7}"/>
              </a:ext>
            </a:extLst>
          </p:cNvPr>
          <p:cNvSpPr txBox="1"/>
          <p:nvPr/>
        </p:nvSpPr>
        <p:spPr>
          <a:xfrm>
            <a:off x="1778097" y="6438316"/>
            <a:ext cx="8669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DE" b="1" dirty="0">
                <a:solidFill>
                  <a:schemeClr val="accent1"/>
                </a:solidFill>
              </a:rPr>
              <a:t>SOTA performance for DSR </a:t>
            </a:r>
            <a:r>
              <a:rPr lang="en-DE" dirty="0"/>
              <a:t>on unimodal normal data (Brenner, Hess et al., ICML 2022)</a:t>
            </a:r>
            <a:endParaRPr lang="en-US" dirty="0"/>
          </a:p>
        </p:txBody>
      </p:sp>
      <p:sp>
        <p:nvSpPr>
          <p:cNvPr id="12" name="Rounded Rectangle 3">
            <a:extLst>
              <a:ext uri="{FF2B5EF4-FFF2-40B4-BE49-F238E27FC236}">
                <a16:creationId xmlns:a16="http://schemas.microsoft.com/office/drawing/2014/main" id="{DDF49BB4-F044-8885-794C-F29528A8B3FD}"/>
              </a:ext>
            </a:extLst>
          </p:cNvPr>
          <p:cNvSpPr/>
          <p:nvPr/>
        </p:nvSpPr>
        <p:spPr>
          <a:xfrm>
            <a:off x="1557273" y="3683831"/>
            <a:ext cx="8669804" cy="3118750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3" name="Rounded Rectangle 3">
            <a:extLst>
              <a:ext uri="{FF2B5EF4-FFF2-40B4-BE49-F238E27FC236}">
                <a16:creationId xmlns:a16="http://schemas.microsoft.com/office/drawing/2014/main" id="{7CAD0BE6-E21F-7D36-9804-5A41048E33BA}"/>
              </a:ext>
            </a:extLst>
          </p:cNvPr>
          <p:cNvSpPr/>
          <p:nvPr/>
        </p:nvSpPr>
        <p:spPr>
          <a:xfrm>
            <a:off x="2034804" y="4231544"/>
            <a:ext cx="7733946" cy="2201705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E69B52A-2D64-0442-EC24-2BA9FC1897CD}"/>
              </a:ext>
            </a:extLst>
          </p:cNvPr>
          <p:cNvSpPr txBox="1"/>
          <p:nvPr/>
        </p:nvSpPr>
        <p:spPr>
          <a:xfrm>
            <a:off x="4261969" y="5102046"/>
            <a:ext cx="8669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200" b="1" dirty="0">
                <a:solidFill>
                  <a:schemeClr val="tx2">
                    <a:lumMod val="75000"/>
                  </a:schemeClr>
                </a:solidFill>
              </a:rPr>
              <a:t>(inversion)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D383C93-DEF8-A24B-6429-DA2ED4F3453E}"/>
              </a:ext>
            </a:extLst>
          </p:cNvPr>
          <p:cNvSpPr/>
          <p:nvPr/>
        </p:nvSpPr>
        <p:spPr>
          <a:xfrm>
            <a:off x="3973008" y="1898111"/>
            <a:ext cx="4372001" cy="4668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Divergent loss gradients</a:t>
            </a:r>
            <a:br>
              <a:rPr lang="en-DE" sz="1600" b="1" dirty="0"/>
            </a:br>
            <a:r>
              <a:rPr lang="en-DE" sz="1600" b="1" dirty="0"/>
              <a:t> (</a:t>
            </a:r>
            <a:r>
              <a:rPr lang="en-DE" sz="1600" b="1" dirty="0" err="1"/>
              <a:t>Mikhaeil</a:t>
            </a:r>
            <a:r>
              <a:rPr lang="en-DE" sz="1600" b="1" dirty="0"/>
              <a:t>, </a:t>
            </a:r>
            <a:r>
              <a:rPr lang="en-DE" sz="1600" b="1" dirty="0" err="1"/>
              <a:t>Monfared&amp;Durstewitz</a:t>
            </a:r>
            <a:r>
              <a:rPr lang="en-DE" sz="1600" b="1" dirty="0"/>
              <a:t>, </a:t>
            </a:r>
            <a:r>
              <a:rPr lang="en-DE" sz="1600" b="1" dirty="0" err="1"/>
              <a:t>NeurIPS</a:t>
            </a:r>
            <a:r>
              <a:rPr lang="en-DE" sz="1600" b="1" dirty="0"/>
              <a:t> 2022) </a:t>
            </a:r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82D8E48A-68FC-82E2-7E2F-AA0D37C8F527}"/>
              </a:ext>
            </a:extLst>
          </p:cNvPr>
          <p:cNvSpPr/>
          <p:nvPr/>
        </p:nvSpPr>
        <p:spPr>
          <a:xfrm>
            <a:off x="5094682" y="1016074"/>
            <a:ext cx="1853815" cy="3930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Chaotic dynamics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BFB9CB5D-C4B8-5E4B-2D55-F325578A9DD3}"/>
              </a:ext>
            </a:extLst>
          </p:cNvPr>
          <p:cNvSpPr/>
          <p:nvPr/>
        </p:nvSpPr>
        <p:spPr>
          <a:xfrm rot="5400000">
            <a:off x="5831792" y="1492720"/>
            <a:ext cx="365587" cy="2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15" name="Rounded Rectangle 3">
            <a:extLst>
              <a:ext uri="{FF2B5EF4-FFF2-40B4-BE49-F238E27FC236}">
                <a16:creationId xmlns:a16="http://schemas.microsoft.com/office/drawing/2014/main" id="{C2326169-A3F7-C07C-6A93-3AA4015EE208}"/>
              </a:ext>
            </a:extLst>
          </p:cNvPr>
          <p:cNvSpPr/>
          <p:nvPr/>
        </p:nvSpPr>
        <p:spPr>
          <a:xfrm>
            <a:off x="2423604" y="934659"/>
            <a:ext cx="6986303" cy="2617577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A4E2FA8-E15C-6898-B478-D032053FD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867" y="981818"/>
            <a:ext cx="964432" cy="653783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80BB15C6-7A28-58BD-5B97-A723CF108E9D}"/>
              </a:ext>
            </a:extLst>
          </p:cNvPr>
          <p:cNvSpPr txBox="1"/>
          <p:nvPr/>
        </p:nvSpPr>
        <p:spPr>
          <a:xfrm>
            <a:off x="325271" y="1252753"/>
            <a:ext cx="12678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000" b="1" dirty="0">
                <a:solidFill>
                  <a:schemeClr val="accent2"/>
                </a:solidFill>
              </a:rPr>
              <a:t>Challenge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63F7CE54-C6CB-2036-1123-2FF635C18332}"/>
              </a:ext>
            </a:extLst>
          </p:cNvPr>
          <p:cNvSpPr txBox="1"/>
          <p:nvPr/>
        </p:nvSpPr>
        <p:spPr>
          <a:xfrm>
            <a:off x="325271" y="3496203"/>
            <a:ext cx="14886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2000" b="1" dirty="0">
                <a:solidFill>
                  <a:schemeClr val="accent2"/>
                </a:solidFill>
              </a:rPr>
              <a:t>Proposed Solution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C2B2A33-D5A6-7A34-1208-3A22EC9EA487}"/>
              </a:ext>
            </a:extLst>
          </p:cNvPr>
          <p:cNvSpPr txBox="1"/>
          <p:nvPr/>
        </p:nvSpPr>
        <p:spPr>
          <a:xfrm>
            <a:off x="4736269" y="3784336"/>
            <a:ext cx="271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b="1" dirty="0">
                <a:solidFill>
                  <a:schemeClr val="accent1"/>
                </a:solidFill>
              </a:rPr>
              <a:t>Sparse teacher forcing (TF)</a:t>
            </a:r>
            <a:endParaRPr lang="en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6F3F70-1696-8661-CE55-ECF5739C1504}"/>
              </a:ext>
            </a:extLst>
          </p:cNvPr>
          <p:cNvSpPr/>
          <p:nvPr/>
        </p:nvSpPr>
        <p:spPr>
          <a:xfrm>
            <a:off x="5424256" y="6219731"/>
            <a:ext cx="1076410" cy="1591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7C921EA-4001-027E-A6A7-48EE233121C5}"/>
              </a:ext>
            </a:extLst>
          </p:cNvPr>
          <p:cNvSpPr txBox="1"/>
          <p:nvPr/>
        </p:nvSpPr>
        <p:spPr>
          <a:xfrm>
            <a:off x="5029813" y="6155312"/>
            <a:ext cx="60945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1200" b="1" dirty="0">
                <a:solidFill>
                  <a:schemeClr val="accent1"/>
                </a:solidFill>
              </a:rPr>
              <a:t>forcing interval </a:t>
            </a:r>
            <a:r>
              <a:rPr lang="en-DE" sz="1200" b="1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en-DE" sz="1200" b="1" dirty="0" err="1">
                <a:solidFill>
                  <a:schemeClr val="accent1"/>
                </a:solidFill>
                <a:sym typeface="Wingdings" panose="05000000000000000000" pitchFamily="2" charset="2"/>
              </a:rPr>
              <a:t>Lyap</a:t>
            </a:r>
            <a:r>
              <a:rPr lang="en-DE" sz="1200" b="1" dirty="0">
                <a:solidFill>
                  <a:schemeClr val="accent1"/>
                </a:solidFill>
                <a:sym typeface="Wingdings" panose="05000000000000000000" pitchFamily="2" charset="2"/>
              </a:rPr>
              <a:t>. spectrum</a:t>
            </a:r>
            <a:r>
              <a:rPr lang="en-DE" sz="1200" b="1" dirty="0">
                <a:solidFill>
                  <a:schemeClr val="accent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2249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A2E8509D-DCBC-81B7-8644-F7E38B612C08}"/>
              </a:ext>
            </a:extLst>
          </p:cNvPr>
          <p:cNvSpPr/>
          <p:nvPr/>
        </p:nvSpPr>
        <p:spPr>
          <a:xfrm>
            <a:off x="1545028" y="27032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Multimodal Variational Autoencoders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ED489F91-4F5B-A238-6F0D-7308C174A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863" y="1628859"/>
            <a:ext cx="4587875" cy="939250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A511544A-7F47-BEBD-C19B-786BE0A3D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450" y="2626179"/>
            <a:ext cx="4587875" cy="306303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9F24EA9B-1854-DB8C-8625-CD36AC2E9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061" y="4107734"/>
            <a:ext cx="4132390" cy="775638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4C78B00-5DEB-64F0-AEA6-B87C24C3B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9592" y="4204718"/>
            <a:ext cx="2889350" cy="292929"/>
          </a:xfrm>
          <a:prstGeom prst="rect">
            <a:avLst/>
          </a:prstGeom>
        </p:spPr>
      </p:pic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A5B005C6-3C6D-596F-918F-67F0B270C9E7}"/>
              </a:ext>
            </a:extLst>
          </p:cNvPr>
          <p:cNvSpPr/>
          <p:nvPr/>
        </p:nvSpPr>
        <p:spPr>
          <a:xfrm>
            <a:off x="2769896" y="3799418"/>
            <a:ext cx="2144199" cy="3063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Approximate posterior</a:t>
            </a:r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408D6CD8-D5D5-8F8C-BC9A-9284CF9F92CF}"/>
              </a:ext>
            </a:extLst>
          </p:cNvPr>
          <p:cNvSpPr/>
          <p:nvPr/>
        </p:nvSpPr>
        <p:spPr>
          <a:xfrm>
            <a:off x="8048983" y="3746899"/>
            <a:ext cx="2144199" cy="3063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ELBO Loss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54E1C3B4-8258-CB44-9E98-460BE4B5D5F7}"/>
              </a:ext>
            </a:extLst>
          </p:cNvPr>
          <p:cNvSpPr/>
          <p:nvPr/>
        </p:nvSpPr>
        <p:spPr>
          <a:xfrm>
            <a:off x="5341104" y="1200614"/>
            <a:ext cx="1406006" cy="407968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Ordinal Obs.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0CF5970B-A499-7B5A-F4B0-5C9D735DB182}"/>
              </a:ext>
            </a:extLst>
          </p:cNvPr>
          <p:cNvSpPr/>
          <p:nvPr/>
        </p:nvSpPr>
        <p:spPr>
          <a:xfrm>
            <a:off x="6954540" y="1200614"/>
            <a:ext cx="1406006" cy="407968"/>
          </a:xfrm>
          <a:prstGeom prst="round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Poisson</a:t>
            </a:r>
            <a:r>
              <a:rPr lang="en-DE" sz="1600" b="1" dirty="0"/>
              <a:t> Obs.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E72756CA-7CC5-B4CC-326C-1E694FA4D1F3}"/>
              </a:ext>
            </a:extLst>
          </p:cNvPr>
          <p:cNvSpPr/>
          <p:nvPr/>
        </p:nvSpPr>
        <p:spPr>
          <a:xfrm>
            <a:off x="3656104" y="1200614"/>
            <a:ext cx="1477569" cy="407968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Gaussian Obs.</a:t>
            </a:r>
          </a:p>
        </p:txBody>
      </p:sp>
      <p:sp>
        <p:nvSpPr>
          <p:cNvPr id="33" name="Rounded Rectangle 3">
            <a:extLst>
              <a:ext uri="{FF2B5EF4-FFF2-40B4-BE49-F238E27FC236}">
                <a16:creationId xmlns:a16="http://schemas.microsoft.com/office/drawing/2014/main" id="{13F7BE02-E396-102F-BDBF-C6DE8C712241}"/>
              </a:ext>
            </a:extLst>
          </p:cNvPr>
          <p:cNvSpPr/>
          <p:nvPr/>
        </p:nvSpPr>
        <p:spPr>
          <a:xfrm>
            <a:off x="2160691" y="3732217"/>
            <a:ext cx="3434080" cy="799565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34" name="Rounded Rectangle 3">
            <a:extLst>
              <a:ext uri="{FF2B5EF4-FFF2-40B4-BE49-F238E27FC236}">
                <a16:creationId xmlns:a16="http://schemas.microsoft.com/office/drawing/2014/main" id="{FA24BA0B-9CB5-03A9-8CF2-FF703974E1FC}"/>
              </a:ext>
            </a:extLst>
          </p:cNvPr>
          <p:cNvSpPr/>
          <p:nvPr/>
        </p:nvSpPr>
        <p:spPr>
          <a:xfrm>
            <a:off x="6816888" y="3711444"/>
            <a:ext cx="4592319" cy="1215418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35" name="Rounded Rectangle 3">
            <a:extLst>
              <a:ext uri="{FF2B5EF4-FFF2-40B4-BE49-F238E27FC236}">
                <a16:creationId xmlns:a16="http://schemas.microsoft.com/office/drawing/2014/main" id="{236FC130-9D7C-A3F9-AB1A-4F72815AF6D2}"/>
              </a:ext>
            </a:extLst>
          </p:cNvPr>
          <p:cNvSpPr/>
          <p:nvPr/>
        </p:nvSpPr>
        <p:spPr>
          <a:xfrm>
            <a:off x="3460557" y="1065710"/>
            <a:ext cx="5087478" cy="2117035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197A7D39-6C39-C6BA-B61F-B1D9A17B7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3775" y="5453389"/>
            <a:ext cx="2675167" cy="1148617"/>
          </a:xfrm>
          <a:prstGeom prst="rect">
            <a:avLst/>
          </a:prstGeom>
        </p:spPr>
      </p:pic>
      <p:sp>
        <p:nvSpPr>
          <p:cNvPr id="42" name="Rounded Rectangle 3">
            <a:extLst>
              <a:ext uri="{FF2B5EF4-FFF2-40B4-BE49-F238E27FC236}">
                <a16:creationId xmlns:a16="http://schemas.microsoft.com/office/drawing/2014/main" id="{6B5B8CF7-29AF-E49F-906B-8F3D473E1820}"/>
              </a:ext>
            </a:extLst>
          </p:cNvPr>
          <p:cNvSpPr/>
          <p:nvPr/>
        </p:nvSpPr>
        <p:spPr>
          <a:xfrm>
            <a:off x="2169513" y="5064326"/>
            <a:ext cx="3434080" cy="1496092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E5BA9AB0-7908-3360-1B5C-9B1DD0F9669D}"/>
              </a:ext>
            </a:extLst>
          </p:cNvPr>
          <p:cNvSpPr/>
          <p:nvPr/>
        </p:nvSpPr>
        <p:spPr>
          <a:xfrm>
            <a:off x="2769895" y="5116692"/>
            <a:ext cx="2144199" cy="3063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Observation Models</a:t>
            </a:r>
          </a:p>
        </p:txBody>
      </p:sp>
      <p:sp>
        <p:nvSpPr>
          <p:cNvPr id="47" name="Pfeil: nach rechts 46">
            <a:extLst>
              <a:ext uri="{FF2B5EF4-FFF2-40B4-BE49-F238E27FC236}">
                <a16:creationId xmlns:a16="http://schemas.microsoft.com/office/drawing/2014/main" id="{B235C8F3-7ED2-F65E-0B9F-C114CC9E5D36}"/>
              </a:ext>
            </a:extLst>
          </p:cNvPr>
          <p:cNvSpPr/>
          <p:nvPr/>
        </p:nvSpPr>
        <p:spPr>
          <a:xfrm rot="5400000">
            <a:off x="3807192" y="3373311"/>
            <a:ext cx="365587" cy="2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pic>
        <p:nvPicPr>
          <p:cNvPr id="52" name="Grafik 51">
            <a:extLst>
              <a:ext uri="{FF2B5EF4-FFF2-40B4-BE49-F238E27FC236}">
                <a16:creationId xmlns:a16="http://schemas.microsoft.com/office/drawing/2014/main" id="{E74B7F3D-96C4-1948-04DE-D8807D390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17698" y="5760461"/>
            <a:ext cx="1408150" cy="265002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E51F7198-B527-4971-9CE8-64C391E60A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2341" y="6076125"/>
            <a:ext cx="4264469" cy="335134"/>
          </a:xfrm>
          <a:prstGeom prst="rect">
            <a:avLst/>
          </a:prstGeom>
        </p:spPr>
      </p:pic>
      <p:sp>
        <p:nvSpPr>
          <p:cNvPr id="56" name="Rounded Rectangle 3">
            <a:extLst>
              <a:ext uri="{FF2B5EF4-FFF2-40B4-BE49-F238E27FC236}">
                <a16:creationId xmlns:a16="http://schemas.microsoft.com/office/drawing/2014/main" id="{B1E39185-E07C-ACFF-7447-DC472CD03D6A}"/>
              </a:ext>
            </a:extLst>
          </p:cNvPr>
          <p:cNvSpPr/>
          <p:nvPr/>
        </p:nvSpPr>
        <p:spPr>
          <a:xfrm>
            <a:off x="6816888" y="5130092"/>
            <a:ext cx="4592320" cy="1496092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58" name="Rechteck: abgerundete Ecken 57">
            <a:extLst>
              <a:ext uri="{FF2B5EF4-FFF2-40B4-BE49-F238E27FC236}">
                <a16:creationId xmlns:a16="http://schemas.microsoft.com/office/drawing/2014/main" id="{34F0AEE7-0B07-B1BF-7397-5C8F0ABD606B}"/>
              </a:ext>
            </a:extLst>
          </p:cNvPr>
          <p:cNvSpPr/>
          <p:nvPr/>
        </p:nvSpPr>
        <p:spPr>
          <a:xfrm>
            <a:off x="481443" y="3429000"/>
            <a:ext cx="1392662" cy="4852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Encoder (CNN)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18EF6408-50E2-0F47-B0DE-8289602EE921}"/>
              </a:ext>
            </a:extLst>
          </p:cNvPr>
          <p:cNvSpPr/>
          <p:nvPr/>
        </p:nvSpPr>
        <p:spPr>
          <a:xfrm>
            <a:off x="8068047" y="5293494"/>
            <a:ext cx="2144199" cy="3063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Data Likelihoods</a:t>
            </a:r>
          </a:p>
        </p:txBody>
      </p:sp>
      <p:sp>
        <p:nvSpPr>
          <p:cNvPr id="62" name="Pfeil: nach rechts 61">
            <a:extLst>
              <a:ext uri="{FF2B5EF4-FFF2-40B4-BE49-F238E27FC236}">
                <a16:creationId xmlns:a16="http://schemas.microsoft.com/office/drawing/2014/main" id="{765620E7-B992-2F67-B8D2-A43E783E06A5}"/>
              </a:ext>
            </a:extLst>
          </p:cNvPr>
          <p:cNvSpPr/>
          <p:nvPr/>
        </p:nvSpPr>
        <p:spPr>
          <a:xfrm>
            <a:off x="5951288" y="4141954"/>
            <a:ext cx="442225" cy="291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63" name="Pfeil: nach rechts 62">
            <a:extLst>
              <a:ext uri="{FF2B5EF4-FFF2-40B4-BE49-F238E27FC236}">
                <a16:creationId xmlns:a16="http://schemas.microsoft.com/office/drawing/2014/main" id="{35886C87-6A17-F113-6FF7-2613A802CBF5}"/>
              </a:ext>
            </a:extLst>
          </p:cNvPr>
          <p:cNvSpPr/>
          <p:nvPr/>
        </p:nvSpPr>
        <p:spPr>
          <a:xfrm>
            <a:off x="5928527" y="5617246"/>
            <a:ext cx="442225" cy="2917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999A9798-6BBB-062B-CF3D-8F9C6F518236}"/>
              </a:ext>
            </a:extLst>
          </p:cNvPr>
          <p:cNvSpPr/>
          <p:nvPr/>
        </p:nvSpPr>
        <p:spPr>
          <a:xfrm>
            <a:off x="481443" y="4816616"/>
            <a:ext cx="1378469" cy="41346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65" name="Rechteck: abgerundete Ecken 64">
            <a:extLst>
              <a:ext uri="{FF2B5EF4-FFF2-40B4-BE49-F238E27FC236}">
                <a16:creationId xmlns:a16="http://schemas.microsoft.com/office/drawing/2014/main" id="{E7AB6003-B915-0EBE-028D-EDA78F67D33F}"/>
              </a:ext>
            </a:extLst>
          </p:cNvPr>
          <p:cNvSpPr/>
          <p:nvPr/>
        </p:nvSpPr>
        <p:spPr>
          <a:xfrm>
            <a:off x="481443" y="1704846"/>
            <a:ext cx="1392662" cy="485278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>
                <a:solidFill>
                  <a:schemeClr val="bg1"/>
                </a:solidFill>
              </a:rPr>
              <a:t>Observations</a:t>
            </a:r>
          </a:p>
        </p:txBody>
      </p:sp>
      <p:sp>
        <p:nvSpPr>
          <p:cNvPr id="66" name="Pfeil: nach rechts 65">
            <a:extLst>
              <a:ext uri="{FF2B5EF4-FFF2-40B4-BE49-F238E27FC236}">
                <a16:creationId xmlns:a16="http://schemas.microsoft.com/office/drawing/2014/main" id="{274C7B04-9ECE-AF68-8416-17DF76DFEC24}"/>
              </a:ext>
            </a:extLst>
          </p:cNvPr>
          <p:cNvSpPr/>
          <p:nvPr/>
        </p:nvSpPr>
        <p:spPr>
          <a:xfrm rot="5400000">
            <a:off x="3831868" y="4657943"/>
            <a:ext cx="365587" cy="2857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sz="1600" b="1" dirty="0"/>
          </a:p>
        </p:txBody>
      </p:sp>
    </p:spTree>
    <p:extLst>
      <p:ext uri="{BB962C8B-B14F-4D97-AF65-F5344CB8AC3E}">
        <p14:creationId xmlns:p14="http://schemas.microsoft.com/office/powerpoint/2010/main" val="2808510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66C02AD9-40E1-7AF5-3A90-5A624481AF4E}"/>
              </a:ext>
            </a:extLst>
          </p:cNvPr>
          <p:cNvSpPr/>
          <p:nvPr/>
        </p:nvSpPr>
        <p:spPr>
          <a:xfrm>
            <a:off x="1545028" y="270325"/>
            <a:ext cx="8691239" cy="70951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600" b="1" dirty="0">
                <a:solidFill>
                  <a:schemeClr val="tx1"/>
                </a:solidFill>
              </a:rPr>
              <a:t>Multimodal Teacher Forcing (MVAE-TF)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02807D4-BD07-018A-F10B-9CEED2339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2891" y="1213933"/>
            <a:ext cx="5734050" cy="537374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622A436-739F-27BB-8D1E-39BF9A0D89D8}"/>
              </a:ext>
            </a:extLst>
          </p:cNvPr>
          <p:cNvSpPr txBox="1"/>
          <p:nvPr/>
        </p:nvSpPr>
        <p:spPr>
          <a:xfrm>
            <a:off x="1284542" y="1534819"/>
            <a:ext cx="6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DE" sz="2000" b="1" dirty="0"/>
          </a:p>
          <a:p>
            <a:endParaRPr lang="en-DE" sz="800" dirty="0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14A00ABA-3874-D7CF-032A-166F4E1F8E65}"/>
              </a:ext>
            </a:extLst>
          </p:cNvPr>
          <p:cNvSpPr/>
          <p:nvPr/>
        </p:nvSpPr>
        <p:spPr>
          <a:xfrm>
            <a:off x="748834" y="2269859"/>
            <a:ext cx="4794876" cy="1116228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9" name="Rounded Rectangle 3">
            <a:extLst>
              <a:ext uri="{FF2B5EF4-FFF2-40B4-BE49-F238E27FC236}">
                <a16:creationId xmlns:a16="http://schemas.microsoft.com/office/drawing/2014/main" id="{66E95293-2DB6-667C-DE91-914CD8B50AAC}"/>
              </a:ext>
            </a:extLst>
          </p:cNvPr>
          <p:cNvSpPr/>
          <p:nvPr/>
        </p:nvSpPr>
        <p:spPr>
          <a:xfrm>
            <a:off x="6082890" y="1213933"/>
            <a:ext cx="5556659" cy="5539292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B7E4ABA-A78F-C766-330E-94A014517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625" y="4329444"/>
            <a:ext cx="4217460" cy="584598"/>
          </a:xfrm>
          <a:prstGeom prst="rect">
            <a:avLst/>
          </a:prstGeom>
        </p:spPr>
      </p:pic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9B8D514E-76B7-B679-258A-26B680CBC557}"/>
              </a:ext>
            </a:extLst>
          </p:cNvPr>
          <p:cNvSpPr/>
          <p:nvPr/>
        </p:nvSpPr>
        <p:spPr>
          <a:xfrm>
            <a:off x="1545029" y="3805284"/>
            <a:ext cx="2903741" cy="469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Consistency Loss between MVAE and PLRNN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B49C71B9-6642-C1B0-D0F4-638F981E3632}"/>
              </a:ext>
            </a:extLst>
          </p:cNvPr>
          <p:cNvSpPr/>
          <p:nvPr/>
        </p:nvSpPr>
        <p:spPr>
          <a:xfrm>
            <a:off x="1567441" y="5474466"/>
            <a:ext cx="2903741" cy="3453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Data likelihoods from PLRNN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698CCE40-DB29-1044-BC9D-A249244D77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09" y="5953139"/>
            <a:ext cx="786537" cy="247053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4723ECD7-71ED-3AE3-7668-7F8E56477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228" y="5918705"/>
            <a:ext cx="3718877" cy="28148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ED61803-44BD-7403-1421-0584AE4C3A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6437" y="5959470"/>
            <a:ext cx="1341476" cy="244377"/>
          </a:xfrm>
          <a:prstGeom prst="rect">
            <a:avLst/>
          </a:prstGeom>
        </p:spPr>
      </p:pic>
      <p:sp>
        <p:nvSpPr>
          <p:cNvPr id="20" name="Rounded Rectangle 3">
            <a:extLst>
              <a:ext uri="{FF2B5EF4-FFF2-40B4-BE49-F238E27FC236}">
                <a16:creationId xmlns:a16="http://schemas.microsoft.com/office/drawing/2014/main" id="{924E73FF-3033-1637-034C-388898F07CCF}"/>
              </a:ext>
            </a:extLst>
          </p:cNvPr>
          <p:cNvSpPr/>
          <p:nvPr/>
        </p:nvSpPr>
        <p:spPr>
          <a:xfrm>
            <a:off x="140309" y="5344594"/>
            <a:ext cx="5865655" cy="937366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p:sp>
        <p:nvSpPr>
          <p:cNvPr id="21" name="Rounded Rectangle 3">
            <a:extLst>
              <a:ext uri="{FF2B5EF4-FFF2-40B4-BE49-F238E27FC236}">
                <a16:creationId xmlns:a16="http://schemas.microsoft.com/office/drawing/2014/main" id="{37E1C55B-32FB-8730-FEE4-4F2451DE6FA7}"/>
              </a:ext>
            </a:extLst>
          </p:cNvPr>
          <p:cNvSpPr/>
          <p:nvPr/>
        </p:nvSpPr>
        <p:spPr>
          <a:xfrm>
            <a:off x="748833" y="3706454"/>
            <a:ext cx="4794875" cy="1328987"/>
          </a:xfrm>
          <a:prstGeom prst="round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2F115D1-4475-72E2-C4FA-C90970D1F5F5}"/>
                  </a:ext>
                </a:extLst>
              </p:cNvPr>
              <p:cNvSpPr txBox="1"/>
              <p:nvPr/>
            </p:nvSpPr>
            <p:spPr>
              <a:xfrm>
                <a:off x="6585379" y="4436087"/>
                <a:ext cx="530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𝒄𝒐𝒏</m:t>
                          </m:r>
                        </m:sub>
                      </m:sSub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52F115D1-4475-72E2-C4FA-C90970D1F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379" y="4436087"/>
                <a:ext cx="530441" cy="369332"/>
              </a:xfrm>
              <a:prstGeom prst="rect">
                <a:avLst/>
              </a:prstGeom>
              <a:blipFill>
                <a:blip r:embed="rId7"/>
                <a:stretch>
                  <a:fillRect r="-9195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BE508D7-6E3C-DC02-B63E-84C66F4E23CF}"/>
                  </a:ext>
                </a:extLst>
              </p:cNvPr>
              <p:cNvSpPr txBox="1"/>
              <p:nvPr/>
            </p:nvSpPr>
            <p:spPr>
              <a:xfrm>
                <a:off x="6405964" y="5347455"/>
                <a:ext cx="53044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DE" b="1" i="1" smtClean="0">
                              <a:latin typeface="Cambria Math" panose="02040503050406030204" pitchFamily="18" charset="0"/>
                            </a:rPr>
                            <m:t>𝑷𝑳𝑹𝑵𝑵</m:t>
                          </m:r>
                        </m:sub>
                      </m:sSub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2BE508D7-6E3C-DC02-B63E-84C66F4E2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64" y="5347455"/>
                <a:ext cx="530441" cy="369332"/>
              </a:xfrm>
              <a:prstGeom prst="rect">
                <a:avLst/>
              </a:prstGeom>
              <a:blipFill>
                <a:blip r:embed="rId8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79F8E34A-9D64-1B20-AFC5-9047D9E95977}"/>
              </a:ext>
            </a:extLst>
          </p:cNvPr>
          <p:cNvCxnSpPr>
            <a:cxnSpLocks/>
          </p:cNvCxnSpPr>
          <p:nvPr/>
        </p:nvCxnSpPr>
        <p:spPr>
          <a:xfrm flipH="1">
            <a:off x="6850598" y="4797751"/>
            <a:ext cx="1" cy="1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5D9F0C7E-0B02-05DA-2715-19536E808E23}"/>
              </a:ext>
            </a:extLst>
          </p:cNvPr>
          <p:cNvCxnSpPr>
            <a:cxnSpLocks/>
          </p:cNvCxnSpPr>
          <p:nvPr/>
        </p:nvCxnSpPr>
        <p:spPr>
          <a:xfrm flipV="1">
            <a:off x="6855780" y="4425209"/>
            <a:ext cx="0" cy="15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38A30ED-9190-53BC-D473-06713281D2BA}"/>
              </a:ext>
            </a:extLst>
          </p:cNvPr>
          <p:cNvCxnSpPr>
            <a:cxnSpLocks/>
          </p:cNvCxnSpPr>
          <p:nvPr/>
        </p:nvCxnSpPr>
        <p:spPr>
          <a:xfrm flipH="1">
            <a:off x="6859478" y="5737116"/>
            <a:ext cx="1" cy="1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1818FB9E-21D1-5FC5-52CD-4EE8FF4BEB8E}"/>
                  </a:ext>
                </a:extLst>
              </p:cNvPr>
              <p:cNvSpPr txBox="1"/>
              <p:nvPr/>
            </p:nvSpPr>
            <p:spPr>
              <a:xfrm>
                <a:off x="6405964" y="2653635"/>
                <a:ext cx="46387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b="1" i="1"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DE" b="1" i="1" smtClean="0">
                              <a:latin typeface="Cambria Math" panose="02040503050406030204" pitchFamily="18" charset="0"/>
                            </a:rPr>
                            <m:t>𝑴𝑽𝑨𝑬</m:t>
                          </m:r>
                        </m:sub>
                      </m:sSub>
                    </m:oMath>
                  </m:oMathPara>
                </a14:m>
                <a:endParaRPr lang="en-DE" b="1" dirty="0"/>
              </a:p>
            </p:txBody>
          </p:sp>
        </mc:Choice>
        <mc:Fallback xmlns=""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1818FB9E-21D1-5FC5-52CD-4EE8FF4BE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964" y="2653635"/>
                <a:ext cx="463873" cy="369332"/>
              </a:xfrm>
              <a:prstGeom prst="rect">
                <a:avLst/>
              </a:prstGeom>
              <a:blipFill>
                <a:blip r:embed="rId9"/>
                <a:stretch>
                  <a:fillRect r="-69737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7B3EC3B1-77D4-F1B9-C270-4A011AAAED45}"/>
              </a:ext>
            </a:extLst>
          </p:cNvPr>
          <p:cNvCxnSpPr>
            <a:cxnSpLocks/>
          </p:cNvCxnSpPr>
          <p:nvPr/>
        </p:nvCxnSpPr>
        <p:spPr>
          <a:xfrm flipV="1">
            <a:off x="6850600" y="2631422"/>
            <a:ext cx="0" cy="15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89C92A8-6F47-7B5F-3547-1F306C00B3FE}"/>
              </a:ext>
            </a:extLst>
          </p:cNvPr>
          <p:cNvCxnSpPr>
            <a:cxnSpLocks/>
          </p:cNvCxnSpPr>
          <p:nvPr/>
        </p:nvCxnSpPr>
        <p:spPr>
          <a:xfrm flipH="1">
            <a:off x="6859479" y="3038511"/>
            <a:ext cx="1" cy="18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504096E6-B33F-E22E-6648-2DB860F344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06648" y="1292352"/>
            <a:ext cx="1255462" cy="677841"/>
          </a:xfrm>
          <a:prstGeom prst="rect">
            <a:avLst/>
          </a:prstGeom>
        </p:spPr>
      </p:pic>
      <p:sp>
        <p:nvSpPr>
          <p:cNvPr id="3" name="Rechteck: abgerundete Ecken 2">
            <a:extLst>
              <a:ext uri="{FF2B5EF4-FFF2-40B4-BE49-F238E27FC236}">
                <a16:creationId xmlns:a16="http://schemas.microsoft.com/office/drawing/2014/main" id="{5E748E3A-E6FF-658B-E032-E299E349B5C0}"/>
              </a:ext>
            </a:extLst>
          </p:cNvPr>
          <p:cNvSpPr/>
          <p:nvPr/>
        </p:nvSpPr>
        <p:spPr>
          <a:xfrm>
            <a:off x="1694402" y="2400381"/>
            <a:ext cx="2903741" cy="3555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600" b="1" dirty="0"/>
              <a:t>MVAE Loss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E86B28B6-0FA7-7975-A1E1-BFDA4AA3DF9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9168" y="2846682"/>
            <a:ext cx="3670617" cy="480123"/>
          </a:xfrm>
          <a:prstGeom prst="rect">
            <a:avLst/>
          </a:prstGeom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1081D949-79F4-1593-805B-196BC4E30CB2}"/>
              </a:ext>
            </a:extLst>
          </p:cNvPr>
          <p:cNvCxnSpPr>
            <a:cxnSpLocks/>
          </p:cNvCxnSpPr>
          <p:nvPr/>
        </p:nvCxnSpPr>
        <p:spPr>
          <a:xfrm flipV="1">
            <a:off x="6859478" y="5330083"/>
            <a:ext cx="0" cy="157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E79A6BE2-3B4A-B7B6-214F-750FEABE7415}"/>
                  </a:ext>
                </a:extLst>
              </p:cNvPr>
              <p:cNvSpPr/>
              <p:nvPr/>
            </p:nvSpPr>
            <p:spPr>
              <a:xfrm>
                <a:off x="1369168" y="1481123"/>
                <a:ext cx="3909787" cy="430886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DE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𝓛</m:t>
                      </m:r>
                      <m:r>
                        <a:rPr lang="en-DE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DE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𝑴𝑽𝑨𝑬</m:t>
                          </m:r>
                        </m:sub>
                      </m:sSub>
                      <m:r>
                        <a:rPr lang="en-DE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DE" sz="2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𝒄𝒐𝒏</m:t>
                          </m:r>
                        </m:sub>
                      </m:sSub>
                      <m:r>
                        <a:rPr lang="en-DE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DE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en-DE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𝑷𝑳𝑹𝑵𝑵</m:t>
                          </m:r>
                        </m:sub>
                      </m:sSub>
                    </m:oMath>
                  </m:oMathPara>
                </a14:m>
                <a:endParaRPr lang="en-DE" sz="20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hteck: abgerundete Ecken 24">
                <a:extLst>
                  <a:ext uri="{FF2B5EF4-FFF2-40B4-BE49-F238E27FC236}">
                    <a16:creationId xmlns:a16="http://schemas.microsoft.com/office/drawing/2014/main" id="{E79A6BE2-3B4A-B7B6-214F-750FEABE7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9168" y="1481123"/>
                <a:ext cx="3909787" cy="430886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40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931</Words>
  <Application>Microsoft Office PowerPoint</Application>
  <PresentationFormat>Breitbild</PresentationFormat>
  <Paragraphs>183</Paragraphs>
  <Slides>20</Slides>
  <Notes>0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Lato</vt:lpstr>
      <vt:lpstr>Office</vt:lpstr>
      <vt:lpstr>Multimodal Teacher Forcing for Reconstructing Nonlinear Dynamical Systems</vt:lpstr>
      <vt:lpstr>PowerPoint-Präsentation</vt:lpstr>
      <vt:lpstr>PowerPoint-Präsentation</vt:lpstr>
      <vt:lpstr> </vt:lpstr>
      <vt:lpstr>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Teacher Forcing for Reconstructing Nonlinear Dynamical Systems</dc:title>
  <dc:creator>Manuel Brenner</dc:creator>
  <cp:lastModifiedBy>Manuel Brenner</cp:lastModifiedBy>
  <cp:revision>171</cp:revision>
  <dcterms:created xsi:type="dcterms:W3CDTF">2023-01-30T09:17:09Z</dcterms:created>
  <dcterms:modified xsi:type="dcterms:W3CDTF">2023-02-12T13:14:39Z</dcterms:modified>
</cp:coreProperties>
</file>